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theme/themeOverride1.xml" ContentType="application/vnd.openxmlformats-officedocument.themeOverride+xml"/>
  <Override PartName="/ppt/charts/chart2.xml" ContentType="application/vnd.openxmlformats-officedocument.drawingml.chart+xml"/>
  <Override PartName="/ppt/theme/themeOverride2.xml" ContentType="application/vnd.openxmlformats-officedocument.themeOverride+xml"/>
  <Override PartName="/ppt/charts/chart3.xml" ContentType="application/vnd.openxmlformats-officedocument.drawingml.chart+xml"/>
  <Override PartName="/ppt/theme/themeOverride3.xml" ContentType="application/vnd.openxmlformats-officedocument.themeOverride+xml"/>
  <Override PartName="/ppt/charts/chart4.xml" ContentType="application/vnd.openxmlformats-officedocument.drawingml.chart+xml"/>
  <Override PartName="/ppt/charts/chart5.xml" ContentType="application/vnd.openxmlformats-officedocument.drawingml.chart+xml"/>
  <Override PartName="/ppt/charts/chart6.xml" ContentType="application/vnd.openxmlformats-officedocument.drawingml.chart+xml"/>
  <Override PartName="/ppt/charts/chart7.xml" ContentType="application/vnd.openxmlformats-officedocument.drawingml.chart+xml"/>
  <Override PartName="/ppt/drawings/drawing1.xml" ContentType="application/vnd.openxmlformats-officedocument.drawingml.chartshapes+xml"/>
  <Override PartName="/ppt/charts/chart8.xml" ContentType="application/vnd.openxmlformats-officedocument.drawingml.chart+xml"/>
  <Override PartName="/ppt/charts/chart9.xml" ContentType="application/vnd.openxmlformats-officedocument.drawingml.char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8" r:id="rId1"/>
  </p:sldMasterIdLst>
  <p:notesMasterIdLst>
    <p:notesMasterId r:id="rId46"/>
  </p:notesMasterIdLst>
  <p:sldIdLst>
    <p:sldId id="257" r:id="rId2"/>
    <p:sldId id="256" r:id="rId3"/>
    <p:sldId id="268" r:id="rId4"/>
    <p:sldId id="312" r:id="rId5"/>
    <p:sldId id="313" r:id="rId6"/>
    <p:sldId id="258" r:id="rId7"/>
    <p:sldId id="298" r:id="rId8"/>
    <p:sldId id="259" r:id="rId9"/>
    <p:sldId id="296" r:id="rId10"/>
    <p:sldId id="267" r:id="rId11"/>
    <p:sldId id="265" r:id="rId12"/>
    <p:sldId id="264" r:id="rId13"/>
    <p:sldId id="263" r:id="rId14"/>
    <p:sldId id="262" r:id="rId15"/>
    <p:sldId id="261" r:id="rId16"/>
    <p:sldId id="260" r:id="rId17"/>
    <p:sldId id="269" r:id="rId18"/>
    <p:sldId id="270" r:id="rId19"/>
    <p:sldId id="281" r:id="rId20"/>
    <p:sldId id="272" r:id="rId21"/>
    <p:sldId id="273" r:id="rId22"/>
    <p:sldId id="274" r:id="rId23"/>
    <p:sldId id="275" r:id="rId24"/>
    <p:sldId id="288" r:id="rId25"/>
    <p:sldId id="310" r:id="rId26"/>
    <p:sldId id="277" r:id="rId27"/>
    <p:sldId id="278" r:id="rId28"/>
    <p:sldId id="279" r:id="rId29"/>
    <p:sldId id="280" r:id="rId30"/>
    <p:sldId id="282" r:id="rId31"/>
    <p:sldId id="284" r:id="rId32"/>
    <p:sldId id="285" r:id="rId33"/>
    <p:sldId id="286" r:id="rId34"/>
    <p:sldId id="287" r:id="rId35"/>
    <p:sldId id="289" r:id="rId36"/>
    <p:sldId id="290" r:id="rId37"/>
    <p:sldId id="291" r:id="rId38"/>
    <p:sldId id="292" r:id="rId39"/>
    <p:sldId id="295" r:id="rId40"/>
    <p:sldId id="294" r:id="rId41"/>
    <p:sldId id="293" r:id="rId42"/>
    <p:sldId id="297" r:id="rId43"/>
    <p:sldId id="308" r:id="rId44"/>
    <p:sldId id="309" r:id="rId45"/>
  </p:sldIdLst>
  <p:sldSz cx="9144000" cy="6858000" type="screen4x3"/>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Orta Stil 2 - Vurgu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111" d="100"/>
          <a:sy n="111" d="100"/>
        </p:scale>
        <p:origin x="-1614" y="-78"/>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viewProps" Target="viewProps.xml"/><Relationship Id="rId8" Type="http://schemas.openxmlformats.org/officeDocument/2006/relationships/slide" Target="slides/slide7.xml"/></Relationships>
</file>

<file path=ppt/charts/_rels/chart1.xml.rels><?xml version="1.0" encoding="UTF-8" standalone="yes"?>
<Relationships xmlns="http://schemas.openxmlformats.org/package/2006/relationships"><Relationship Id="rId2" Type="http://schemas.openxmlformats.org/officeDocument/2006/relationships/package" Target="../embeddings/Microsoft_Excel_Worksheet1.xlsx"/><Relationship Id="rId1" Type="http://schemas.openxmlformats.org/officeDocument/2006/relationships/themeOverride" Target="../theme/themeOverride1.xml"/></Relationships>
</file>

<file path=ppt/charts/_rels/chart2.xml.rels><?xml version="1.0" encoding="UTF-8" standalone="yes"?>
<Relationships xmlns="http://schemas.openxmlformats.org/package/2006/relationships"><Relationship Id="rId2" Type="http://schemas.openxmlformats.org/officeDocument/2006/relationships/package" Target="../embeddings/Microsoft_Excel_Worksheet2.xlsx"/><Relationship Id="rId1" Type="http://schemas.openxmlformats.org/officeDocument/2006/relationships/themeOverride" Target="../theme/themeOverride2.xml"/></Relationships>
</file>

<file path=ppt/charts/_rels/chart3.xml.rels><?xml version="1.0" encoding="UTF-8" standalone="yes"?>
<Relationships xmlns="http://schemas.openxmlformats.org/package/2006/relationships"><Relationship Id="rId2" Type="http://schemas.openxmlformats.org/officeDocument/2006/relationships/package" Target="../embeddings/Microsoft_Excel_Worksheet3.xlsx"/><Relationship Id="rId1" Type="http://schemas.openxmlformats.org/officeDocument/2006/relationships/themeOverride" Target="../theme/themeOverride3.xml"/></Relationships>
</file>

<file path=ppt/charts/_rels/chart4.xml.rels><?xml version="1.0" encoding="UTF-8" standalone="yes"?>
<Relationships xmlns="http://schemas.openxmlformats.org/package/2006/relationships"><Relationship Id="rId1" Type="http://schemas.openxmlformats.org/officeDocument/2006/relationships/oleObject" Target="file:///C:\Users\o.colak\Desktop\PERSONEL%202022.xlsx" TargetMode="External"/></Relationships>
</file>

<file path=ppt/charts/_rels/chart5.xml.rels><?xml version="1.0" encoding="UTF-8" standalone="yes"?>
<Relationships xmlns="http://schemas.openxmlformats.org/package/2006/relationships"><Relationship Id="rId1" Type="http://schemas.openxmlformats.org/officeDocument/2006/relationships/package" Target="../embeddings/Microsoft_Excel_Worksheet4.xlsx"/></Relationships>
</file>

<file path=ppt/charts/_rels/chart6.xml.rels><?xml version="1.0" encoding="UTF-8" standalone="yes"?>
<Relationships xmlns="http://schemas.openxmlformats.org/package/2006/relationships"><Relationship Id="rId1" Type="http://schemas.openxmlformats.org/officeDocument/2006/relationships/oleObject" Target="file:///C:\Users\o.colak\Desktop\PERSONEL%202023%20(1).xlsx" TargetMode="External"/></Relationships>
</file>

<file path=ppt/charts/_rels/chart7.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package" Target="../embeddings/Microsoft_Excel_Worksheet5.xlsx"/></Relationships>
</file>

<file path=ppt/charts/_rels/chart8.xml.rels><?xml version="1.0" encoding="UTF-8" standalone="yes"?>
<Relationships xmlns="http://schemas.openxmlformats.org/package/2006/relationships"><Relationship Id="rId1" Type="http://schemas.openxmlformats.org/officeDocument/2006/relationships/package" Target="../embeddings/Microsoft_Excel_Worksheet6.xlsx"/></Relationships>
</file>

<file path=ppt/charts/_rels/chart9.xml.rels><?xml version="1.0" encoding="UTF-8" standalone="yes"?>
<Relationships xmlns="http://schemas.openxmlformats.org/package/2006/relationships"><Relationship Id="rId1" Type="http://schemas.openxmlformats.org/officeDocument/2006/relationships/package" Target="../embeddings/Microsoft_Excel_Worksheet7.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tr-TR"/>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layout/>
      <c:overlay val="0"/>
    </c:title>
    <c:autoTitleDeleted val="0"/>
    <c:plotArea>
      <c:layout>
        <c:manualLayout>
          <c:layoutTarget val="inner"/>
          <c:xMode val="edge"/>
          <c:yMode val="edge"/>
          <c:x val="0.17378457949116766"/>
          <c:y val="0.16866944165858408"/>
          <c:w val="0.49776876643335927"/>
          <c:h val="0.6478278342217314"/>
        </c:manualLayout>
      </c:layout>
      <c:barChart>
        <c:barDir val="col"/>
        <c:grouping val="clustered"/>
        <c:varyColors val="0"/>
        <c:ser>
          <c:idx val="0"/>
          <c:order val="0"/>
          <c:tx>
            <c:strRef>
              <c:f>Sayfa1!$D$2:$D$4</c:f>
              <c:strCache>
                <c:ptCount val="1"/>
                <c:pt idx="0">
                  <c:v>2023 YILI ELEKTRİK TÜKETİM TÜKETİM(KWH)</c:v>
                </c:pt>
              </c:strCache>
            </c:strRef>
          </c:tx>
          <c:invertIfNegative val="0"/>
          <c:cat>
            <c:strRef>
              <c:f>Sayfa1!$C$5:$C$17</c:f>
              <c:strCache>
                <c:ptCount val="13"/>
                <c:pt idx="0">
                  <c:v>OCAK</c:v>
                </c:pt>
                <c:pt idx="1">
                  <c:v>ŞUBAT</c:v>
                </c:pt>
                <c:pt idx="2">
                  <c:v>MART</c:v>
                </c:pt>
                <c:pt idx="3">
                  <c:v>NİSAN</c:v>
                </c:pt>
                <c:pt idx="4">
                  <c:v>MAYIS</c:v>
                </c:pt>
                <c:pt idx="5">
                  <c:v>HAZİRAN</c:v>
                </c:pt>
                <c:pt idx="6">
                  <c:v>TEMMUZ</c:v>
                </c:pt>
                <c:pt idx="7">
                  <c:v>AĞUSTOS</c:v>
                </c:pt>
                <c:pt idx="8">
                  <c:v>EYLÜL</c:v>
                </c:pt>
                <c:pt idx="9">
                  <c:v>EKİM</c:v>
                </c:pt>
                <c:pt idx="10">
                  <c:v>KASIM</c:v>
                </c:pt>
                <c:pt idx="11">
                  <c:v>ARALIK</c:v>
                </c:pt>
                <c:pt idx="12">
                  <c:v>TOPLAM</c:v>
                </c:pt>
              </c:strCache>
            </c:strRef>
          </c:cat>
          <c:val>
            <c:numRef>
              <c:f>Sayfa1!$D$5:$D$17</c:f>
              <c:numCache>
                <c:formatCode>0.00</c:formatCode>
                <c:ptCount val="13"/>
                <c:pt idx="0">
                  <c:v>24874.92</c:v>
                </c:pt>
                <c:pt idx="1">
                  <c:v>46877.04</c:v>
                </c:pt>
                <c:pt idx="2">
                  <c:v>143975.16</c:v>
                </c:pt>
                <c:pt idx="3">
                  <c:v>138277.44</c:v>
                </c:pt>
                <c:pt idx="4">
                  <c:v>157208.94</c:v>
                </c:pt>
                <c:pt idx="5">
                  <c:v>212066.82</c:v>
                </c:pt>
                <c:pt idx="6">
                  <c:v>312759.71999999997</c:v>
                </c:pt>
                <c:pt idx="7">
                  <c:v>303193.8</c:v>
                </c:pt>
                <c:pt idx="8">
                  <c:v>231399</c:v>
                </c:pt>
                <c:pt idx="9">
                  <c:v>175042.98</c:v>
                </c:pt>
                <c:pt idx="10">
                  <c:v>0</c:v>
                </c:pt>
                <c:pt idx="11">
                  <c:v>0</c:v>
                </c:pt>
                <c:pt idx="12">
                  <c:v>1745675.82</c:v>
                </c:pt>
              </c:numCache>
            </c:numRef>
          </c:val>
        </c:ser>
        <c:dLbls>
          <c:showLegendKey val="0"/>
          <c:showVal val="0"/>
          <c:showCatName val="0"/>
          <c:showSerName val="0"/>
          <c:showPercent val="0"/>
          <c:showBubbleSize val="0"/>
        </c:dLbls>
        <c:gapWidth val="150"/>
        <c:axId val="118864896"/>
        <c:axId val="118866688"/>
      </c:barChart>
      <c:catAx>
        <c:axId val="118864896"/>
        <c:scaling>
          <c:orientation val="minMax"/>
        </c:scaling>
        <c:delete val="0"/>
        <c:axPos val="b"/>
        <c:majorTickMark val="out"/>
        <c:minorTickMark val="none"/>
        <c:tickLblPos val="nextTo"/>
        <c:crossAx val="118866688"/>
        <c:crosses val="autoZero"/>
        <c:auto val="1"/>
        <c:lblAlgn val="ctr"/>
        <c:lblOffset val="100"/>
        <c:noMultiLvlLbl val="0"/>
      </c:catAx>
      <c:valAx>
        <c:axId val="118866688"/>
        <c:scaling>
          <c:orientation val="minMax"/>
        </c:scaling>
        <c:delete val="0"/>
        <c:axPos val="l"/>
        <c:majorGridlines/>
        <c:numFmt formatCode="0.00" sourceLinked="1"/>
        <c:majorTickMark val="out"/>
        <c:minorTickMark val="none"/>
        <c:tickLblPos val="nextTo"/>
        <c:crossAx val="118864896"/>
        <c:crosses val="autoZero"/>
        <c:crossBetween val="between"/>
      </c:valAx>
    </c:plotArea>
    <c:legend>
      <c:legendPos val="r"/>
      <c:layout/>
      <c:overlay val="0"/>
    </c:legend>
    <c:plotVisOnly val="1"/>
    <c:dispBlanksAs val="gap"/>
    <c:showDLblsOverMax val="0"/>
  </c:chart>
  <c:externalData r:id="rId2">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tr-TR"/>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0.22526438034662816"/>
          <c:y val="0.18489075708759634"/>
          <c:w val="0.57478839156760364"/>
          <c:h val="0.48580902626980843"/>
        </c:manualLayout>
      </c:layout>
      <c:barChart>
        <c:barDir val="col"/>
        <c:grouping val="clustered"/>
        <c:varyColors val="0"/>
        <c:ser>
          <c:idx val="0"/>
          <c:order val="0"/>
          <c:spPr>
            <a:solidFill>
              <a:schemeClr val="accent6">
                <a:lumMod val="75000"/>
              </a:schemeClr>
            </a:solidFill>
          </c:spPr>
          <c:invertIfNegative val="0"/>
          <c:cat>
            <c:strRef>
              <c:f>Sayfa1!$B$3:$B$16</c:f>
              <c:strCache>
                <c:ptCount val="14"/>
                <c:pt idx="0">
                  <c:v>2023 YILI LNG TÜKETİM(KG)</c:v>
                </c:pt>
                <c:pt idx="1">
                  <c:v>OCAK</c:v>
                </c:pt>
                <c:pt idx="2">
                  <c:v>ŞUBAT</c:v>
                </c:pt>
                <c:pt idx="3">
                  <c:v>MART</c:v>
                </c:pt>
                <c:pt idx="4">
                  <c:v>NİSAN</c:v>
                </c:pt>
                <c:pt idx="5">
                  <c:v>MAYIS</c:v>
                </c:pt>
                <c:pt idx="6">
                  <c:v>HAZİRAN</c:v>
                </c:pt>
                <c:pt idx="7">
                  <c:v>TEMMUZ</c:v>
                </c:pt>
                <c:pt idx="8">
                  <c:v>AĞUSTOS</c:v>
                </c:pt>
                <c:pt idx="9">
                  <c:v>EYLÜL</c:v>
                </c:pt>
                <c:pt idx="10">
                  <c:v>EKİM</c:v>
                </c:pt>
                <c:pt idx="11">
                  <c:v>KASIM</c:v>
                </c:pt>
                <c:pt idx="12">
                  <c:v>ARALIK</c:v>
                </c:pt>
                <c:pt idx="13">
                  <c:v>TOPLAM</c:v>
                </c:pt>
              </c:strCache>
            </c:strRef>
          </c:cat>
          <c:val>
            <c:numRef>
              <c:f>Sayfa1!$C$3:$C$16</c:f>
              <c:numCache>
                <c:formatCode>#,##0.00</c:formatCode>
                <c:ptCount val="14"/>
                <c:pt idx="1">
                  <c:v>0</c:v>
                </c:pt>
                <c:pt idx="2">
                  <c:v>2101</c:v>
                </c:pt>
                <c:pt idx="3" formatCode="General">
                  <c:v>6756</c:v>
                </c:pt>
                <c:pt idx="4">
                  <c:v>6313</c:v>
                </c:pt>
                <c:pt idx="5">
                  <c:v>7591</c:v>
                </c:pt>
                <c:pt idx="6">
                  <c:v>5005</c:v>
                </c:pt>
                <c:pt idx="7">
                  <c:v>6590</c:v>
                </c:pt>
                <c:pt idx="8">
                  <c:v>5264</c:v>
                </c:pt>
                <c:pt idx="9">
                  <c:v>6266</c:v>
                </c:pt>
                <c:pt idx="10">
                  <c:v>7103</c:v>
                </c:pt>
                <c:pt idx="11">
                  <c:v>0</c:v>
                </c:pt>
                <c:pt idx="12">
                  <c:v>0</c:v>
                </c:pt>
                <c:pt idx="13">
                  <c:v>52989</c:v>
                </c:pt>
              </c:numCache>
            </c:numRef>
          </c:val>
        </c:ser>
        <c:dLbls>
          <c:showLegendKey val="0"/>
          <c:showVal val="0"/>
          <c:showCatName val="0"/>
          <c:showSerName val="0"/>
          <c:showPercent val="0"/>
          <c:showBubbleSize val="0"/>
        </c:dLbls>
        <c:gapWidth val="150"/>
        <c:axId val="119318400"/>
        <c:axId val="119319936"/>
      </c:barChart>
      <c:catAx>
        <c:axId val="119318400"/>
        <c:scaling>
          <c:orientation val="minMax"/>
        </c:scaling>
        <c:delete val="0"/>
        <c:axPos val="b"/>
        <c:majorTickMark val="out"/>
        <c:minorTickMark val="none"/>
        <c:tickLblPos val="nextTo"/>
        <c:crossAx val="119319936"/>
        <c:crosses val="autoZero"/>
        <c:auto val="1"/>
        <c:lblAlgn val="ctr"/>
        <c:lblOffset val="100"/>
        <c:noMultiLvlLbl val="0"/>
      </c:catAx>
      <c:valAx>
        <c:axId val="119319936"/>
        <c:scaling>
          <c:orientation val="minMax"/>
        </c:scaling>
        <c:delete val="0"/>
        <c:axPos val="l"/>
        <c:majorGridlines/>
        <c:numFmt formatCode="#,##0.00" sourceLinked="1"/>
        <c:majorTickMark val="out"/>
        <c:minorTickMark val="none"/>
        <c:tickLblPos val="nextTo"/>
        <c:crossAx val="119318400"/>
        <c:crosses val="autoZero"/>
        <c:crossBetween val="between"/>
      </c:valAx>
    </c:plotArea>
    <c:plotVisOnly val="1"/>
    <c:dispBlanksAs val="gap"/>
    <c:showDLblsOverMax val="0"/>
  </c:chart>
  <c:externalData r:id="rId2">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tr-TR"/>
  <c:roundedCorners val="0"/>
  <mc:AlternateContent xmlns:mc="http://schemas.openxmlformats.org/markup-compatibility/2006">
    <mc:Choice xmlns:c14="http://schemas.microsoft.com/office/drawing/2007/8/2/chart" Requires="c14">
      <c14:style val="105"/>
    </mc:Choice>
    <mc:Fallback>
      <c:style val="5"/>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0.16329566985049709"/>
          <c:y val="0.16038334241931776"/>
          <c:w val="0.79380369148172725"/>
          <c:h val="0.5371457434962007"/>
        </c:manualLayout>
      </c:layout>
      <c:barChart>
        <c:barDir val="col"/>
        <c:grouping val="clustered"/>
        <c:varyColors val="0"/>
        <c:ser>
          <c:idx val="0"/>
          <c:order val="0"/>
          <c:invertIfNegative val="0"/>
          <c:cat>
            <c:strRef>
              <c:f>Sayfa1!$B$3:$B$15</c:f>
              <c:strCache>
                <c:ptCount val="13"/>
                <c:pt idx="0">
                  <c:v>2023 YILI SU TÜKETİM(TON)</c:v>
                </c:pt>
                <c:pt idx="1">
                  <c:v>OCAK</c:v>
                </c:pt>
                <c:pt idx="2">
                  <c:v>ŞUBAT</c:v>
                </c:pt>
                <c:pt idx="3">
                  <c:v>MART</c:v>
                </c:pt>
                <c:pt idx="4">
                  <c:v>NİSAN</c:v>
                </c:pt>
                <c:pt idx="5">
                  <c:v>MAYIS</c:v>
                </c:pt>
                <c:pt idx="6">
                  <c:v>HAZİRAN</c:v>
                </c:pt>
                <c:pt idx="7">
                  <c:v>TEMMUZ</c:v>
                </c:pt>
                <c:pt idx="8">
                  <c:v>AĞUSTOS</c:v>
                </c:pt>
                <c:pt idx="9">
                  <c:v>EYLÜL</c:v>
                </c:pt>
                <c:pt idx="10">
                  <c:v>EKİM</c:v>
                </c:pt>
                <c:pt idx="11">
                  <c:v>KASIM</c:v>
                </c:pt>
                <c:pt idx="12">
                  <c:v>ARALIK</c:v>
                </c:pt>
              </c:strCache>
            </c:strRef>
          </c:cat>
          <c:val>
            <c:numRef>
              <c:f>Sayfa1!$C$3:$C$15</c:f>
              <c:numCache>
                <c:formatCode>#,##0.00</c:formatCode>
                <c:ptCount val="13"/>
                <c:pt idx="1">
                  <c:v>4</c:v>
                </c:pt>
                <c:pt idx="2">
                  <c:v>14</c:v>
                </c:pt>
                <c:pt idx="3">
                  <c:v>23</c:v>
                </c:pt>
                <c:pt idx="4">
                  <c:v>5505</c:v>
                </c:pt>
                <c:pt idx="5">
                  <c:v>6313</c:v>
                </c:pt>
                <c:pt idx="6">
                  <c:v>7502</c:v>
                </c:pt>
                <c:pt idx="7">
                  <c:v>11563</c:v>
                </c:pt>
                <c:pt idx="8">
                  <c:v>9461</c:v>
                </c:pt>
                <c:pt idx="9">
                  <c:v>10544</c:v>
                </c:pt>
                <c:pt idx="10">
                  <c:v>6275</c:v>
                </c:pt>
                <c:pt idx="11">
                  <c:v>0</c:v>
                </c:pt>
                <c:pt idx="12">
                  <c:v>0</c:v>
                </c:pt>
              </c:numCache>
            </c:numRef>
          </c:val>
        </c:ser>
        <c:dLbls>
          <c:showLegendKey val="0"/>
          <c:showVal val="0"/>
          <c:showCatName val="0"/>
          <c:showSerName val="0"/>
          <c:showPercent val="0"/>
          <c:showBubbleSize val="0"/>
        </c:dLbls>
        <c:gapWidth val="150"/>
        <c:axId val="120940032"/>
        <c:axId val="120941568"/>
      </c:barChart>
      <c:catAx>
        <c:axId val="120940032"/>
        <c:scaling>
          <c:orientation val="minMax"/>
        </c:scaling>
        <c:delete val="0"/>
        <c:axPos val="b"/>
        <c:majorTickMark val="out"/>
        <c:minorTickMark val="none"/>
        <c:tickLblPos val="nextTo"/>
        <c:crossAx val="120941568"/>
        <c:crosses val="autoZero"/>
        <c:auto val="1"/>
        <c:lblAlgn val="ctr"/>
        <c:lblOffset val="100"/>
        <c:noMultiLvlLbl val="0"/>
      </c:catAx>
      <c:valAx>
        <c:axId val="120941568"/>
        <c:scaling>
          <c:orientation val="minMax"/>
        </c:scaling>
        <c:delete val="0"/>
        <c:axPos val="l"/>
        <c:majorGridlines/>
        <c:numFmt formatCode="#,##0.00" sourceLinked="1"/>
        <c:majorTickMark val="out"/>
        <c:minorTickMark val="none"/>
        <c:tickLblPos val="nextTo"/>
        <c:crossAx val="120940032"/>
        <c:crosses val="autoZero"/>
        <c:crossBetween val="between"/>
      </c:valAx>
    </c:plotArea>
    <c:plotVisOnly val="1"/>
    <c:dispBlanksAs val="gap"/>
    <c:showDLblsOverMax val="0"/>
  </c:chart>
  <c:externalData r:id="rId2">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tr-TR"/>
  <c:roundedCorners val="0"/>
  <mc:AlternateContent xmlns:mc="http://schemas.openxmlformats.org/markup-compatibility/2006">
    <mc:Choice xmlns:c14="http://schemas.microsoft.com/office/drawing/2007/8/2/chart" Requires="c14">
      <c14:style val="102"/>
    </mc:Choice>
    <mc:Fallback>
      <c:style val="2"/>
    </mc:Fallback>
  </mc:AlternateContent>
  <c:chart>
    <c:title>
      <c:layout/>
      <c:overlay val="0"/>
    </c:title>
    <c:autoTitleDeleted val="0"/>
    <c:plotArea>
      <c:layout/>
      <c:pieChart>
        <c:varyColors val="1"/>
        <c:ser>
          <c:idx val="0"/>
          <c:order val="0"/>
          <c:tx>
            <c:strRef>
              <c:f>ORTALAMA!$A$18</c:f>
              <c:strCache>
                <c:ptCount val="1"/>
                <c:pt idx="0">
                  <c:v>2022 YILI ÇALIŞAN</c:v>
                </c:pt>
              </c:strCache>
            </c:strRef>
          </c:tx>
          <c:dLbls>
            <c:showLegendKey val="0"/>
            <c:showVal val="0"/>
            <c:showCatName val="0"/>
            <c:showSerName val="0"/>
            <c:showPercent val="1"/>
            <c:showBubbleSize val="0"/>
            <c:showLeaderLines val="0"/>
          </c:dLbls>
          <c:cat>
            <c:strRef>
              <c:f>ORTALAMA!$B$17:$C$17</c:f>
              <c:strCache>
                <c:ptCount val="2"/>
                <c:pt idx="0">
                  <c:v>KADIN</c:v>
                </c:pt>
                <c:pt idx="1">
                  <c:v>ERKEK</c:v>
                </c:pt>
              </c:strCache>
            </c:strRef>
          </c:cat>
          <c:val>
            <c:numRef>
              <c:f>ORTALAMA!$B$18:$C$18</c:f>
              <c:numCache>
                <c:formatCode>General</c:formatCode>
                <c:ptCount val="2"/>
                <c:pt idx="0">
                  <c:v>506</c:v>
                </c:pt>
                <c:pt idx="1">
                  <c:v>989</c:v>
                </c:pt>
              </c:numCache>
            </c:numRef>
          </c:val>
        </c:ser>
        <c:dLbls>
          <c:showLegendKey val="0"/>
          <c:showVal val="0"/>
          <c:showCatName val="0"/>
          <c:showSerName val="0"/>
          <c:showPercent val="0"/>
          <c:showBubbleSize val="0"/>
          <c:showLeaderLines val="0"/>
        </c:dLbls>
        <c:firstSliceAng val="0"/>
      </c:pieChart>
    </c:plotArea>
    <c:legend>
      <c:legendPos val="r"/>
      <c:layout>
        <c:manualLayout>
          <c:xMode val="edge"/>
          <c:yMode val="edge"/>
          <c:x val="0.71670975503062107"/>
          <c:y val="0.11298410615339752"/>
          <c:w val="0.1196933508311461"/>
          <c:h val="0.16743438320209975"/>
        </c:manualLayout>
      </c:layout>
      <c:overlay val="0"/>
    </c:legend>
    <c:plotVisOnly val="1"/>
    <c:dispBlanksAs val="gap"/>
    <c:showDLblsOverMax val="0"/>
  </c:chart>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tr-TR"/>
  <c:roundedCorners val="0"/>
  <mc:AlternateContent xmlns:mc="http://schemas.openxmlformats.org/markup-compatibility/2006">
    <mc:Choice xmlns:c14="http://schemas.microsoft.com/office/drawing/2007/8/2/chart" Requires="c14">
      <c14:style val="102"/>
    </mc:Choice>
    <mc:Fallback>
      <c:style val="2"/>
    </mc:Fallback>
  </mc:AlternateContent>
  <c:chart>
    <c:title>
      <c:layout/>
      <c:overlay val="0"/>
    </c:title>
    <c:autoTitleDeleted val="0"/>
    <c:plotArea>
      <c:layout/>
      <c:pieChart>
        <c:varyColors val="1"/>
        <c:ser>
          <c:idx val="0"/>
          <c:order val="0"/>
          <c:tx>
            <c:strRef>
              <c:f>ORTALAMA!$A$21</c:f>
              <c:strCache>
                <c:ptCount val="1"/>
                <c:pt idx="0">
                  <c:v>2023 YILI ÇALIŞAN</c:v>
                </c:pt>
              </c:strCache>
            </c:strRef>
          </c:tx>
          <c:dLbls>
            <c:showLegendKey val="0"/>
            <c:showVal val="0"/>
            <c:showCatName val="0"/>
            <c:showSerName val="0"/>
            <c:showPercent val="1"/>
            <c:showBubbleSize val="0"/>
            <c:showLeaderLines val="0"/>
          </c:dLbls>
          <c:cat>
            <c:strRef>
              <c:f>ORTALAMA!$B$20:$C$20</c:f>
              <c:strCache>
                <c:ptCount val="2"/>
                <c:pt idx="0">
                  <c:v>KADIN</c:v>
                </c:pt>
                <c:pt idx="1">
                  <c:v>ERKEK</c:v>
                </c:pt>
              </c:strCache>
            </c:strRef>
          </c:cat>
          <c:val>
            <c:numRef>
              <c:f>ORTALAMA!$B$21:$C$21</c:f>
              <c:numCache>
                <c:formatCode>General</c:formatCode>
                <c:ptCount val="2"/>
                <c:pt idx="0">
                  <c:v>548</c:v>
                </c:pt>
                <c:pt idx="1">
                  <c:v>910</c:v>
                </c:pt>
              </c:numCache>
            </c:numRef>
          </c:val>
        </c:ser>
        <c:ser>
          <c:idx val="1"/>
          <c:order val="1"/>
          <c:tx>
            <c:strRef>
              <c:f>ORTALAMA!$A$22</c:f>
              <c:strCache>
                <c:ptCount val="1"/>
              </c:strCache>
            </c:strRef>
          </c:tx>
          <c:cat>
            <c:strRef>
              <c:f>ORTALAMA!$B$20:$C$20</c:f>
              <c:strCache>
                <c:ptCount val="2"/>
                <c:pt idx="0">
                  <c:v>KADIN</c:v>
                </c:pt>
                <c:pt idx="1">
                  <c:v>ERKEK</c:v>
                </c:pt>
              </c:strCache>
            </c:strRef>
          </c:cat>
          <c:val>
            <c:numRef>
              <c:f>ORTALAMA!$B$22:$C$22</c:f>
              <c:numCache>
                <c:formatCode>General</c:formatCode>
                <c:ptCount val="2"/>
              </c:numCache>
            </c:numRef>
          </c:val>
        </c:ser>
        <c:dLbls>
          <c:showLegendKey val="0"/>
          <c:showVal val="0"/>
          <c:showCatName val="0"/>
          <c:showSerName val="0"/>
          <c:showPercent val="0"/>
          <c:showBubbleSize val="0"/>
          <c:showLeaderLines val="0"/>
        </c:dLbls>
        <c:firstSliceAng val="0"/>
      </c:pieChart>
    </c:plotArea>
    <c:legend>
      <c:legendPos val="r"/>
      <c:layout/>
      <c:overlay val="0"/>
    </c:legend>
    <c:plotVisOnly val="1"/>
    <c:dispBlanksAs val="gap"/>
    <c:showDLblsOverMax val="0"/>
  </c:chart>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c:date1904 val="0"/>
  <c:lang val="tr-TR"/>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tr-TR" b="1" dirty="0" smtClean="0">
                <a:latin typeface="Calibri" panose="020F0502020204030204" pitchFamily="34" charset="0"/>
              </a:rPr>
              <a:t>2023</a:t>
            </a:r>
            <a:r>
              <a:rPr lang="tr-TR" b="1" baseline="0" dirty="0" smtClean="0">
                <a:latin typeface="Calibri" panose="020F0502020204030204" pitchFamily="34" charset="0"/>
              </a:rPr>
              <a:t> YÖNETİCİ KADROSU</a:t>
            </a:r>
            <a:endParaRPr lang="en-US" b="1" dirty="0">
              <a:latin typeface="Calibri" panose="020F0502020204030204" pitchFamily="34" charset="0"/>
            </a:endParaRPr>
          </a:p>
        </c:rich>
      </c:tx>
      <c:layout>
        <c:manualLayout>
          <c:xMode val="edge"/>
          <c:yMode val="edge"/>
          <c:x val="0.24685585617192635"/>
          <c:y val="4.3112493673542446E-2"/>
        </c:manualLayout>
      </c:layout>
      <c:overlay val="0"/>
      <c:spPr>
        <a:noFill/>
        <a:ln>
          <a:noFill/>
        </a:ln>
        <a:effectLst/>
      </c:spPr>
    </c:title>
    <c:autoTitleDeleted val="0"/>
    <c:plotArea>
      <c:layout/>
      <c:pieChart>
        <c:varyColors val="1"/>
        <c:ser>
          <c:idx val="0"/>
          <c:order val="0"/>
          <c:dPt>
            <c:idx val="0"/>
            <c:bubble3D val="0"/>
            <c:spPr>
              <a:solidFill>
                <a:schemeClr val="accent1"/>
              </a:solidFill>
              <a:ln w="19050">
                <a:solidFill>
                  <a:schemeClr val="lt1"/>
                </a:solidFill>
              </a:ln>
              <a:effectLst/>
            </c:spPr>
          </c:dPt>
          <c:dPt>
            <c:idx val="1"/>
            <c:bubble3D val="0"/>
            <c:spPr>
              <a:solidFill>
                <a:schemeClr val="accent2"/>
              </a:solidFill>
              <a:ln w="19050">
                <a:solidFill>
                  <a:schemeClr val="lt1"/>
                </a:solidFill>
              </a:ln>
              <a:effectLst/>
            </c:spPr>
          </c:dPt>
          <c:dLbls>
            <c:showLegendKey val="0"/>
            <c:showVal val="0"/>
            <c:showCatName val="0"/>
            <c:showSerName val="0"/>
            <c:showPercent val="1"/>
            <c:showBubbleSize val="0"/>
            <c:showLeaderLines val="0"/>
          </c:dLbls>
          <c:cat>
            <c:strRef>
              <c:f>TEMMUZ!$E$207:$E$208</c:f>
              <c:strCache>
                <c:ptCount val="2"/>
                <c:pt idx="0">
                  <c:v>KADIN</c:v>
                </c:pt>
                <c:pt idx="1">
                  <c:v>ERKEK</c:v>
                </c:pt>
              </c:strCache>
            </c:strRef>
          </c:cat>
          <c:val>
            <c:numRef>
              <c:f>TEMMUZ!$F$207:$F$208</c:f>
              <c:numCache>
                <c:formatCode>General</c:formatCode>
                <c:ptCount val="2"/>
                <c:pt idx="0">
                  <c:v>6</c:v>
                </c:pt>
                <c:pt idx="1">
                  <c:v>8</c:v>
                </c:pt>
              </c:numCache>
            </c:numRef>
          </c:val>
        </c:ser>
        <c:dLbls>
          <c:showLegendKey val="0"/>
          <c:showVal val="0"/>
          <c:showCatName val="0"/>
          <c:showSerName val="0"/>
          <c:showPercent val="0"/>
          <c:showBubbleSize val="0"/>
          <c:showLeaderLines val="0"/>
        </c:dLbls>
        <c:firstSliceAng val="0"/>
      </c:pieChart>
      <c:spPr>
        <a:noFill/>
        <a:ln>
          <a:noFill/>
        </a:ln>
        <a:effectLst/>
      </c:spPr>
    </c:plotArea>
    <c:legend>
      <c:legendPos val="b"/>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tr-TR"/>
        </a:p>
      </c:txPr>
    </c:legend>
    <c:plotVisOnly val="1"/>
    <c:dispBlanksAs val="gap"/>
    <c:showDLblsOverMax val="0"/>
  </c:chart>
  <c:spPr>
    <a:solidFill>
      <a:schemeClr val="bg1"/>
    </a:solidFill>
    <a:ln w="9525" cap="flat" cmpd="sng" algn="ctr">
      <a:solidFill>
        <a:schemeClr val="tx1">
          <a:lumMod val="15000"/>
          <a:lumOff val="85000"/>
        </a:schemeClr>
      </a:solidFill>
      <a:round/>
    </a:ln>
    <a:effectLst/>
  </c:spPr>
  <c:txPr>
    <a:bodyPr/>
    <a:lstStyle/>
    <a:p>
      <a:pPr>
        <a:defRPr/>
      </a:pPr>
      <a:endParaRPr lang="tr-TR"/>
    </a:p>
  </c:txPr>
  <c:externalData r:id="rId1">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c:date1904 val="0"/>
  <c:lang val="tr-TR"/>
  <c:roundedCorners val="0"/>
  <mc:AlternateContent xmlns:mc="http://schemas.openxmlformats.org/markup-compatibility/2006">
    <mc:Choice xmlns:c14="http://schemas.microsoft.com/office/drawing/2007/8/2/chart" Requires="c14">
      <c14:style val="102"/>
    </mc:Choice>
    <mc:Fallback>
      <c:style val="2"/>
    </mc:Fallback>
  </mc:AlternateContent>
  <c:chart>
    <c:title>
      <c:layout/>
      <c:overlay val="0"/>
    </c:title>
    <c:autoTitleDeleted val="0"/>
    <c:plotArea>
      <c:layout/>
      <c:pieChart>
        <c:varyColors val="1"/>
        <c:ser>
          <c:idx val="0"/>
          <c:order val="0"/>
          <c:tx>
            <c:strRef>
              <c:f>HAZİRAN!$H$170</c:f>
              <c:strCache>
                <c:ptCount val="1"/>
              </c:strCache>
            </c:strRef>
          </c:tx>
          <c:dLbls>
            <c:showLegendKey val="0"/>
            <c:showVal val="0"/>
            <c:showCatName val="0"/>
            <c:showSerName val="0"/>
            <c:showPercent val="1"/>
            <c:showBubbleSize val="0"/>
            <c:showLeaderLines val="0"/>
          </c:dLbls>
          <c:cat>
            <c:strRef>
              <c:f>HAZİRAN!$I$169:$K$169</c:f>
              <c:strCache>
                <c:ptCount val="3"/>
                <c:pt idx="0">
                  <c:v>YÖNETİCİ</c:v>
                </c:pt>
                <c:pt idx="1">
                  <c:v>KADIN</c:v>
                </c:pt>
                <c:pt idx="2">
                  <c:v>ERKEK</c:v>
                </c:pt>
              </c:strCache>
            </c:strRef>
          </c:cat>
          <c:val>
            <c:numRef>
              <c:f>HAZİRAN!$I$170:$K$170</c:f>
              <c:numCache>
                <c:formatCode>General</c:formatCode>
                <c:ptCount val="3"/>
                <c:pt idx="1">
                  <c:v>7</c:v>
                </c:pt>
                <c:pt idx="2">
                  <c:v>8</c:v>
                </c:pt>
              </c:numCache>
            </c:numRef>
          </c:val>
        </c:ser>
        <c:dLbls>
          <c:showLegendKey val="0"/>
          <c:showVal val="0"/>
          <c:showCatName val="0"/>
          <c:showSerName val="0"/>
          <c:showPercent val="0"/>
          <c:showBubbleSize val="0"/>
          <c:showLeaderLines val="0"/>
        </c:dLbls>
        <c:firstSliceAng val="0"/>
      </c:pieChart>
    </c:plotArea>
    <c:legend>
      <c:legendPos val="r"/>
      <c:layout/>
      <c:overlay val="0"/>
      <c:txPr>
        <a:bodyPr/>
        <a:lstStyle/>
        <a:p>
          <a:pPr rtl="0">
            <a:defRPr/>
          </a:pPr>
          <a:endParaRPr lang="tr-TR"/>
        </a:p>
      </c:txPr>
    </c:legend>
    <c:plotVisOnly val="1"/>
    <c:dispBlanksAs val="gap"/>
    <c:showDLblsOverMax val="0"/>
  </c:chart>
  <c:externalData r:id="rId1">
    <c:autoUpdate val="0"/>
  </c:externalData>
  <c:userShapes r:id="rId2"/>
</c:chartSpace>
</file>

<file path=ppt/charts/chart8.xml><?xml version="1.0" encoding="utf-8"?>
<c:chartSpace xmlns:c="http://schemas.openxmlformats.org/drawingml/2006/chart" xmlns:a="http://schemas.openxmlformats.org/drawingml/2006/main" xmlns:r="http://schemas.openxmlformats.org/officeDocument/2006/relationships">
  <c:date1904 val="0"/>
  <c:lang val="tr-TR"/>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a:t>YÖNETİCİ İKAMETGAH</a:t>
            </a:r>
          </a:p>
        </c:rich>
      </c:tx>
      <c:layout/>
      <c:overlay val="0"/>
      <c:spPr>
        <a:noFill/>
        <a:ln>
          <a:noFill/>
        </a:ln>
        <a:effectLst/>
      </c:spPr>
    </c:title>
    <c:autoTitleDeleted val="0"/>
    <c:plotArea>
      <c:layout/>
      <c:pieChart>
        <c:varyColors val="1"/>
        <c:ser>
          <c:idx val="0"/>
          <c:order val="0"/>
          <c:dPt>
            <c:idx val="0"/>
            <c:bubble3D val="0"/>
            <c:spPr>
              <a:solidFill>
                <a:schemeClr val="accent1"/>
              </a:solidFill>
              <a:ln w="19050">
                <a:solidFill>
                  <a:schemeClr val="lt1"/>
                </a:solidFill>
              </a:ln>
              <a:effectLst/>
            </c:spPr>
          </c:dPt>
          <c:dPt>
            <c:idx val="1"/>
            <c:bubble3D val="0"/>
            <c:spPr>
              <a:solidFill>
                <a:schemeClr val="accent2"/>
              </a:solidFill>
              <a:ln w="19050">
                <a:solidFill>
                  <a:schemeClr val="lt1"/>
                </a:solidFill>
              </a:ln>
              <a:effectLst/>
            </c:spPr>
          </c:dPt>
          <c:dLbls>
            <c:showLegendKey val="0"/>
            <c:showVal val="0"/>
            <c:showCatName val="0"/>
            <c:showSerName val="0"/>
            <c:showPercent val="1"/>
            <c:showBubbleSize val="0"/>
            <c:showLeaderLines val="0"/>
          </c:dLbls>
          <c:cat>
            <c:strRef>
              <c:f>AĞUSTOS!$F$202:$F$203</c:f>
              <c:strCache>
                <c:ptCount val="2"/>
                <c:pt idx="0">
                  <c:v>MANAVGAT</c:v>
                </c:pt>
                <c:pt idx="1">
                  <c:v>DİĞER ŞEHİRLER</c:v>
                </c:pt>
              </c:strCache>
            </c:strRef>
          </c:cat>
          <c:val>
            <c:numRef>
              <c:f>AĞUSTOS!$G$202:$G$203</c:f>
              <c:numCache>
                <c:formatCode>General</c:formatCode>
                <c:ptCount val="2"/>
                <c:pt idx="0">
                  <c:v>12</c:v>
                </c:pt>
                <c:pt idx="1">
                  <c:v>2</c:v>
                </c:pt>
              </c:numCache>
            </c:numRef>
          </c:val>
        </c:ser>
        <c:dLbls>
          <c:showLegendKey val="0"/>
          <c:showVal val="0"/>
          <c:showCatName val="0"/>
          <c:showSerName val="0"/>
          <c:showPercent val="0"/>
          <c:showBubbleSize val="0"/>
          <c:showLeaderLines val="0"/>
        </c:dLbls>
        <c:firstSliceAng val="0"/>
      </c:pieChart>
      <c:spPr>
        <a:noFill/>
        <a:ln>
          <a:noFill/>
        </a:ln>
        <a:effectLst/>
      </c:spPr>
    </c:plotArea>
    <c:legend>
      <c:legendPos val="b"/>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tr-TR"/>
        </a:p>
      </c:txPr>
    </c:legend>
    <c:plotVisOnly val="1"/>
    <c:dispBlanksAs val="gap"/>
    <c:showDLblsOverMax val="0"/>
  </c:chart>
  <c:spPr>
    <a:solidFill>
      <a:schemeClr val="bg1"/>
    </a:solidFill>
    <a:ln w="9525" cap="flat" cmpd="sng" algn="ctr">
      <a:solidFill>
        <a:schemeClr val="tx1">
          <a:lumMod val="15000"/>
          <a:lumOff val="85000"/>
        </a:schemeClr>
      </a:solidFill>
      <a:round/>
    </a:ln>
    <a:effectLst/>
  </c:spPr>
  <c:txPr>
    <a:bodyPr/>
    <a:lstStyle/>
    <a:p>
      <a:pPr>
        <a:defRPr/>
      </a:pPr>
      <a:endParaRPr lang="tr-TR"/>
    </a:p>
  </c:txPr>
  <c:externalData r:id="rId1">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c:date1904 val="0"/>
  <c:lang val="tr-TR"/>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a:t>ÇALIŞAN İKAMETGAH</a:t>
            </a:r>
          </a:p>
        </c:rich>
      </c:tx>
      <c:layout/>
      <c:overlay val="0"/>
      <c:spPr>
        <a:noFill/>
        <a:ln>
          <a:noFill/>
        </a:ln>
        <a:effectLst/>
      </c:spPr>
    </c:title>
    <c:autoTitleDeleted val="0"/>
    <c:plotArea>
      <c:layout/>
      <c:pieChart>
        <c:varyColors val="1"/>
        <c:ser>
          <c:idx val="0"/>
          <c:order val="0"/>
          <c:dPt>
            <c:idx val="0"/>
            <c:bubble3D val="0"/>
            <c:spPr>
              <a:solidFill>
                <a:schemeClr val="accent1"/>
              </a:solidFill>
              <a:ln w="19050">
                <a:solidFill>
                  <a:schemeClr val="lt1"/>
                </a:solidFill>
              </a:ln>
              <a:effectLst/>
            </c:spPr>
          </c:dPt>
          <c:dPt>
            <c:idx val="1"/>
            <c:bubble3D val="0"/>
            <c:spPr>
              <a:solidFill>
                <a:schemeClr val="accent2"/>
              </a:solidFill>
              <a:ln w="19050">
                <a:solidFill>
                  <a:schemeClr val="lt1"/>
                </a:solidFill>
              </a:ln>
              <a:effectLst/>
            </c:spPr>
          </c:dPt>
          <c:dLbls>
            <c:showLegendKey val="0"/>
            <c:showVal val="0"/>
            <c:showCatName val="0"/>
            <c:showSerName val="0"/>
            <c:showPercent val="1"/>
            <c:showBubbleSize val="0"/>
            <c:showLeaderLines val="0"/>
          </c:dLbls>
          <c:cat>
            <c:strRef>
              <c:f>AĞUSTOS!$B$206:$B$207</c:f>
              <c:strCache>
                <c:ptCount val="2"/>
                <c:pt idx="0">
                  <c:v>MANAVGAT</c:v>
                </c:pt>
                <c:pt idx="1">
                  <c:v>DİĞER ŞEHİRLER</c:v>
                </c:pt>
              </c:strCache>
            </c:strRef>
          </c:cat>
          <c:val>
            <c:numRef>
              <c:f>AĞUSTOS!$C$206:$C$207</c:f>
              <c:numCache>
                <c:formatCode>General</c:formatCode>
                <c:ptCount val="2"/>
                <c:pt idx="0">
                  <c:v>92</c:v>
                </c:pt>
                <c:pt idx="1">
                  <c:v>101</c:v>
                </c:pt>
              </c:numCache>
            </c:numRef>
          </c:val>
        </c:ser>
        <c:dLbls>
          <c:showLegendKey val="0"/>
          <c:showVal val="0"/>
          <c:showCatName val="0"/>
          <c:showSerName val="0"/>
          <c:showPercent val="0"/>
          <c:showBubbleSize val="0"/>
          <c:showLeaderLines val="0"/>
        </c:dLbls>
        <c:firstSliceAng val="0"/>
      </c:pieChart>
      <c:spPr>
        <a:noFill/>
        <a:ln>
          <a:noFill/>
        </a:ln>
        <a:effectLst/>
      </c:spPr>
    </c:plotArea>
    <c:legend>
      <c:legendPos val="b"/>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tr-TR"/>
        </a:p>
      </c:txPr>
    </c:legend>
    <c:plotVisOnly val="1"/>
    <c:dispBlanksAs val="gap"/>
    <c:showDLblsOverMax val="0"/>
  </c:chart>
  <c:spPr>
    <a:solidFill>
      <a:schemeClr val="bg1"/>
    </a:solidFill>
    <a:ln w="9525" cap="flat" cmpd="sng" algn="ctr">
      <a:solidFill>
        <a:schemeClr val="tx1">
          <a:lumMod val="15000"/>
          <a:lumOff val="85000"/>
        </a:schemeClr>
      </a:solidFill>
      <a:round/>
    </a:ln>
    <a:effectLst/>
  </c:spPr>
  <c:txPr>
    <a:bodyPr/>
    <a:lstStyle/>
    <a:p>
      <a:pPr>
        <a:defRPr/>
      </a:pPr>
      <a:endParaRPr lang="tr-TR"/>
    </a:p>
  </c:txPr>
  <c:externalData r:id="rId1">
    <c:autoUpdate val="0"/>
  </c:externalData>
</c:chartSpace>
</file>

<file path=ppt/drawings/drawing1.xml><?xml version="1.0" encoding="utf-8"?>
<c:userShapes xmlns:c="http://schemas.openxmlformats.org/drawingml/2006/chart">
  <cdr:relSizeAnchor xmlns:cdr="http://schemas.openxmlformats.org/drawingml/2006/chartDrawing">
    <cdr:from>
      <cdr:x>0.21667</cdr:x>
      <cdr:y>0.0525</cdr:y>
    </cdr:from>
    <cdr:to>
      <cdr:x>0.6875</cdr:x>
      <cdr:y>0.13125</cdr:y>
    </cdr:to>
    <cdr:sp macro="" textlink="">
      <cdr:nvSpPr>
        <cdr:cNvPr id="2" name="Metin kutusu 1"/>
        <cdr:cNvSpPr txBox="1"/>
      </cdr:nvSpPr>
      <cdr:spPr>
        <a:xfrm xmlns:a="http://schemas.openxmlformats.org/drawingml/2006/main">
          <a:off x="998511" y="166336"/>
          <a:ext cx="2169841" cy="249504"/>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tr-TR" sz="1200" b="1" dirty="0" smtClean="0"/>
            <a:t>2022 YÖNETİCİ KADROSU</a:t>
          </a:r>
          <a:endParaRPr lang="tr-TR" sz="1200" b="1" dirty="0"/>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bilgi Yer Tutucusu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tr-TR"/>
          </a:p>
        </p:txBody>
      </p:sp>
      <p:sp>
        <p:nvSpPr>
          <p:cNvPr id="3" name="Veri Yer Tutucusu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338400B-C40C-4C14-861B-E8227B5E52C3}" type="datetimeFigureOut">
              <a:rPr lang="tr-TR" smtClean="0"/>
              <a:t>29.11.2023</a:t>
            </a:fld>
            <a:endParaRPr lang="tr-TR"/>
          </a:p>
        </p:txBody>
      </p:sp>
      <p:sp>
        <p:nvSpPr>
          <p:cNvPr id="4" name="Slayt Görüntüsü Yer Tutucusu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tr-TR"/>
          </a:p>
        </p:txBody>
      </p:sp>
      <p:sp>
        <p:nvSpPr>
          <p:cNvPr id="5" name="Not Yer Tutucusu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6" name="Altbilgi Yer Tutucusu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tr-TR"/>
          </a:p>
        </p:txBody>
      </p:sp>
      <p:sp>
        <p:nvSpPr>
          <p:cNvPr id="7" name="Slayt Numarası Yer Tutucusu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EBE5C14-4471-4002-A708-F52F3B495520}" type="slidenum">
              <a:rPr lang="tr-TR" smtClean="0"/>
              <a:t>‹#›</a:t>
            </a:fld>
            <a:endParaRPr lang="tr-TR"/>
          </a:p>
        </p:txBody>
      </p:sp>
    </p:spTree>
    <p:extLst>
      <p:ext uri="{BB962C8B-B14F-4D97-AF65-F5344CB8AC3E}">
        <p14:creationId xmlns:p14="http://schemas.microsoft.com/office/powerpoint/2010/main" val="102489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Başlık Slaydı">
    <p:spTree>
      <p:nvGrpSpPr>
        <p:cNvPr id="1" name=""/>
        <p:cNvGrpSpPr/>
        <p:nvPr/>
      </p:nvGrpSpPr>
      <p:grpSpPr>
        <a:xfrm>
          <a:off x="0" y="0"/>
          <a:ext cx="0" cy="0"/>
          <a:chOff x="0" y="0"/>
          <a:chExt cx="0" cy="0"/>
        </a:xfrm>
      </p:grpSpPr>
      <p:sp>
        <p:nvSpPr>
          <p:cNvPr id="7" name="Right Triangle 6"/>
          <p:cNvSpPr/>
          <p:nvPr/>
        </p:nvSpPr>
        <p:spPr>
          <a:xfrm>
            <a:off x="0" y="2647950"/>
            <a:ext cx="3571875" cy="4210050"/>
          </a:xfrm>
          <a:prstGeom prst="r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reeform 7"/>
          <p:cNvSpPr/>
          <p:nvPr/>
        </p:nvSpPr>
        <p:spPr>
          <a:xfrm>
            <a:off x="-2380" y="-925"/>
            <a:ext cx="9146380" cy="6858925"/>
          </a:xfrm>
          <a:custGeom>
            <a:avLst/>
            <a:gdLst>
              <a:gd name="connsiteX0" fmla="*/ 0 w 3350419"/>
              <a:gd name="connsiteY0" fmla="*/ 2081213 h 2083594"/>
              <a:gd name="connsiteX1" fmla="*/ 3031331 w 3350419"/>
              <a:gd name="connsiteY1" fmla="*/ 0 h 2083594"/>
              <a:gd name="connsiteX2" fmla="*/ 3350419 w 3350419"/>
              <a:gd name="connsiteY2" fmla="*/ 80963 h 2083594"/>
              <a:gd name="connsiteX3" fmla="*/ 3350419 w 3350419"/>
              <a:gd name="connsiteY3" fmla="*/ 2083594 h 2083594"/>
              <a:gd name="connsiteX4" fmla="*/ 0 w 3350419"/>
              <a:gd name="connsiteY4" fmla="*/ 2081213 h 2083594"/>
              <a:gd name="connsiteX0" fmla="*/ 0 w 3112294"/>
              <a:gd name="connsiteY0" fmla="*/ 2019301 h 2083594"/>
              <a:gd name="connsiteX1" fmla="*/ 2793206 w 3112294"/>
              <a:gd name="connsiteY1" fmla="*/ 0 h 2083594"/>
              <a:gd name="connsiteX2" fmla="*/ 3112294 w 3112294"/>
              <a:gd name="connsiteY2" fmla="*/ 80963 h 2083594"/>
              <a:gd name="connsiteX3" fmla="*/ 3112294 w 3112294"/>
              <a:gd name="connsiteY3" fmla="*/ 2083594 h 2083594"/>
              <a:gd name="connsiteX4" fmla="*/ 0 w 3112294"/>
              <a:gd name="connsiteY4" fmla="*/ 2019301 h 2083594"/>
              <a:gd name="connsiteX0" fmla="*/ 0 w 3345656"/>
              <a:gd name="connsiteY0" fmla="*/ 2097882 h 2097882"/>
              <a:gd name="connsiteX1" fmla="*/ 3026568 w 3345656"/>
              <a:gd name="connsiteY1" fmla="*/ 0 h 2097882"/>
              <a:gd name="connsiteX2" fmla="*/ 3345656 w 3345656"/>
              <a:gd name="connsiteY2" fmla="*/ 80963 h 2097882"/>
              <a:gd name="connsiteX3" fmla="*/ 3345656 w 3345656"/>
              <a:gd name="connsiteY3" fmla="*/ 2083594 h 2097882"/>
              <a:gd name="connsiteX4" fmla="*/ 0 w 3345656"/>
              <a:gd name="connsiteY4" fmla="*/ 2097882 h 2097882"/>
              <a:gd name="connsiteX0" fmla="*/ 0 w 2800350"/>
              <a:gd name="connsiteY0" fmla="*/ 1935957 h 2083594"/>
              <a:gd name="connsiteX1" fmla="*/ 2481262 w 2800350"/>
              <a:gd name="connsiteY1" fmla="*/ 0 h 2083594"/>
              <a:gd name="connsiteX2" fmla="*/ 2800350 w 2800350"/>
              <a:gd name="connsiteY2" fmla="*/ 80963 h 2083594"/>
              <a:gd name="connsiteX3" fmla="*/ 2800350 w 2800350"/>
              <a:gd name="connsiteY3" fmla="*/ 2083594 h 2083594"/>
              <a:gd name="connsiteX4" fmla="*/ 0 w 2800350"/>
              <a:gd name="connsiteY4" fmla="*/ 1935957 h 2083594"/>
              <a:gd name="connsiteX0" fmla="*/ 0 w 3352800"/>
              <a:gd name="connsiteY0" fmla="*/ 2083594 h 2083594"/>
              <a:gd name="connsiteX1" fmla="*/ 3033712 w 3352800"/>
              <a:gd name="connsiteY1" fmla="*/ 0 h 2083594"/>
              <a:gd name="connsiteX2" fmla="*/ 3352800 w 3352800"/>
              <a:gd name="connsiteY2" fmla="*/ 80963 h 2083594"/>
              <a:gd name="connsiteX3" fmla="*/ 3352800 w 3352800"/>
              <a:gd name="connsiteY3" fmla="*/ 2083594 h 2083594"/>
              <a:gd name="connsiteX4" fmla="*/ 0 w 3352800"/>
              <a:gd name="connsiteY4" fmla="*/ 2083594 h 2083594"/>
              <a:gd name="connsiteX0" fmla="*/ 0 w 3352800"/>
              <a:gd name="connsiteY0" fmla="*/ 2002631 h 2002631"/>
              <a:gd name="connsiteX1" fmla="*/ 3033712 w 3352800"/>
              <a:gd name="connsiteY1" fmla="*/ 15716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988469 w 3352800"/>
              <a:gd name="connsiteY1" fmla="*/ 59530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3966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45314 w 3352800"/>
              <a:gd name="connsiteY1" fmla="*/ 12246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4839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75865 w 3352800"/>
              <a:gd name="connsiteY1" fmla="*/ 8178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901 h 2002901"/>
              <a:gd name="connsiteX1" fmla="*/ 2836585 w 3352800"/>
              <a:gd name="connsiteY1" fmla="*/ 0 h 2002901"/>
              <a:gd name="connsiteX2" fmla="*/ 3352800 w 3352800"/>
              <a:gd name="connsiteY2" fmla="*/ 270 h 2002901"/>
              <a:gd name="connsiteX3" fmla="*/ 3352800 w 3352800"/>
              <a:gd name="connsiteY3" fmla="*/ 2002901 h 2002901"/>
              <a:gd name="connsiteX4" fmla="*/ 0 w 3352800"/>
              <a:gd name="connsiteY4" fmla="*/ 2002901 h 20029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52800" h="2002901">
                <a:moveTo>
                  <a:pt x="0" y="2002901"/>
                </a:moveTo>
                <a:lnTo>
                  <a:pt x="2836585" y="0"/>
                </a:lnTo>
                <a:lnTo>
                  <a:pt x="3352800" y="270"/>
                </a:lnTo>
                <a:lnTo>
                  <a:pt x="3352800" y="2002901"/>
                </a:lnTo>
                <a:lnTo>
                  <a:pt x="0" y="2002901"/>
                </a:lnTo>
                <a:close/>
              </a:path>
            </a:pathLst>
          </a:cu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rot="19140000">
            <a:off x="817112" y="1730403"/>
            <a:ext cx="5648623" cy="1204306"/>
          </a:xfrm>
        </p:spPr>
        <p:txBody>
          <a:bodyPr bIns="9144" anchor="b"/>
          <a:lstStyle>
            <a:lvl1pPr>
              <a:defRPr sz="3200"/>
            </a:lvl1pPr>
          </a:lstStyle>
          <a:p>
            <a:r>
              <a:rPr lang="tr-TR" smtClean="0"/>
              <a:t>Asıl başlık stili için tıklatın</a:t>
            </a:r>
            <a:endParaRPr lang="en-US" dirty="0"/>
          </a:p>
        </p:txBody>
      </p:sp>
      <p:sp>
        <p:nvSpPr>
          <p:cNvPr id="3" name="Subtitle 2"/>
          <p:cNvSpPr>
            <a:spLocks noGrp="1"/>
          </p:cNvSpPr>
          <p:nvPr>
            <p:ph type="subTitle" idx="1"/>
          </p:nvPr>
        </p:nvSpPr>
        <p:spPr>
          <a:xfrm rot="19140000">
            <a:off x="1212277" y="2470925"/>
            <a:ext cx="6511131" cy="329259"/>
          </a:xfrm>
        </p:spPr>
        <p:txBody>
          <a:bodyPr tIns="9144">
            <a:normAutofit/>
          </a:bodyPr>
          <a:lstStyle>
            <a:lvl1pPr marL="0" indent="0" algn="l">
              <a:buNone/>
              <a:defRPr kumimoji="0" lang="en-US" sz="1400" b="0" i="0" u="none" strike="noStrike" kern="1200" cap="all" spc="400" normalizeH="0" baseline="0" noProof="0" dirty="0" smtClean="0">
                <a:ln>
                  <a:noFill/>
                </a:ln>
                <a:solidFill>
                  <a:schemeClr val="tx1"/>
                </a:solidFill>
                <a:effectLst/>
                <a:uLnTx/>
                <a:uFillTx/>
                <a:latin typeface="+mn-lt"/>
                <a:ea typeface="+mj-ea"/>
                <a:cs typeface="Tunga" pitchFamily="2"/>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marL="0" marR="0" lvl="0" indent="0" algn="l" defTabSz="914400" rtl="0" eaLnBrk="1" fontAlgn="auto" latinLnBrk="0" hangingPunct="1">
              <a:lnSpc>
                <a:spcPct val="100000"/>
              </a:lnSpc>
              <a:spcBef>
                <a:spcPts val="0"/>
              </a:spcBef>
              <a:spcAft>
                <a:spcPts val="0"/>
              </a:spcAft>
              <a:buClr>
                <a:schemeClr val="accent1"/>
              </a:buClr>
              <a:buSzPct val="100000"/>
              <a:buFont typeface="Arial" pitchFamily="34" charset="0"/>
              <a:buNone/>
              <a:tabLst/>
              <a:defRPr/>
            </a:pPr>
            <a:r>
              <a:rPr lang="tr-TR" smtClean="0"/>
              <a:t>Asıl alt başlık stilini düzenlemek için tıklatın</a:t>
            </a:r>
            <a:endParaRPr lang="en-US" dirty="0"/>
          </a:p>
        </p:txBody>
      </p:sp>
      <p:sp>
        <p:nvSpPr>
          <p:cNvPr id="4" name="Date Placeholder 3"/>
          <p:cNvSpPr>
            <a:spLocks noGrp="1"/>
          </p:cNvSpPr>
          <p:nvPr>
            <p:ph type="dt" sz="half" idx="10"/>
          </p:nvPr>
        </p:nvSpPr>
        <p:spPr/>
        <p:txBody>
          <a:bodyPr/>
          <a:lstStyle/>
          <a:p>
            <a:fld id="{A23720DD-5B6D-40BF-8493-A6B52D484E6B}" type="datetimeFigureOut">
              <a:rPr lang="tr-TR" smtClean="0"/>
              <a:t>29.11.2023</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F302176B-0E47-46AC-8F43-DAB4B8A37D06}" type="slidenum">
              <a:rPr lang="tr-TR" smtClean="0"/>
              <a:t>‹#›</a:t>
            </a:fld>
            <a:endParaRPr lang="tr-T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a:p>
        </p:txBody>
      </p:sp>
      <p:sp>
        <p:nvSpPr>
          <p:cNvPr id="3" name="Vertical Text Placeholder 2"/>
          <p:cNvSpPr>
            <a:spLocks noGrp="1"/>
          </p:cNvSpPr>
          <p:nvPr>
            <p:ph type="body" orient="vert" idx="1"/>
          </p:nvPr>
        </p:nvSpPr>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4" name="Date Placeholder 3"/>
          <p:cNvSpPr>
            <a:spLocks noGrp="1"/>
          </p:cNvSpPr>
          <p:nvPr>
            <p:ph type="dt" sz="half" idx="10"/>
          </p:nvPr>
        </p:nvSpPr>
        <p:spPr/>
        <p:txBody>
          <a:bodyPr/>
          <a:lstStyle/>
          <a:p>
            <a:fld id="{A23720DD-5B6D-40BF-8493-A6B52D484E6B}" type="datetimeFigureOut">
              <a:rPr lang="tr-TR" smtClean="0"/>
              <a:t>29.11.2023</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F302176B-0E47-46AC-8F43-DAB4B8A37D06}" type="slidenum">
              <a:rPr lang="tr-TR" smtClean="0"/>
              <a:t>‹#›</a:t>
            </a:fld>
            <a:endParaRPr lang="tr-T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2057400" cy="4678362"/>
          </a:xfrm>
        </p:spPr>
        <p:txBody>
          <a:bodyPr vert="eaVert"/>
          <a:lstStyle/>
          <a:p>
            <a:r>
              <a:rPr lang="tr-TR" smtClean="0"/>
              <a:t>Asıl başlık stili için tıklatın</a:t>
            </a:r>
            <a:endParaRPr lang="en-US" dirty="0"/>
          </a:p>
        </p:txBody>
      </p:sp>
      <p:sp>
        <p:nvSpPr>
          <p:cNvPr id="3" name="Vertical Text Placeholder 2"/>
          <p:cNvSpPr>
            <a:spLocks noGrp="1"/>
          </p:cNvSpPr>
          <p:nvPr>
            <p:ph type="body" orient="vert" idx="1"/>
          </p:nvPr>
        </p:nvSpPr>
        <p:spPr>
          <a:xfrm>
            <a:off x="457200" y="274639"/>
            <a:ext cx="6019800" cy="4678362"/>
          </a:xfr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4" name="Date Placeholder 3"/>
          <p:cNvSpPr>
            <a:spLocks noGrp="1"/>
          </p:cNvSpPr>
          <p:nvPr>
            <p:ph type="dt" sz="half" idx="10"/>
          </p:nvPr>
        </p:nvSpPr>
        <p:spPr/>
        <p:txBody>
          <a:bodyPr/>
          <a:lstStyle/>
          <a:p>
            <a:fld id="{A23720DD-5B6D-40BF-8493-A6B52D484E6B}" type="datetimeFigureOut">
              <a:rPr lang="tr-TR" smtClean="0"/>
              <a:t>29.11.2023</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F302176B-0E47-46AC-8F43-DAB4B8A37D06}" type="slidenum">
              <a:rPr lang="tr-TR" smtClean="0"/>
              <a:t>‹#›</a:t>
            </a:fld>
            <a:endParaRPr lang="tr-T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a:p>
        </p:txBody>
      </p:sp>
      <p:sp>
        <p:nvSpPr>
          <p:cNvPr id="3" name="Content Placeholder 2"/>
          <p:cNvSpPr>
            <a:spLocks noGrp="1"/>
          </p:cNvSpPr>
          <p:nvPr>
            <p:ph idx="1"/>
          </p:nvPr>
        </p:nvSpPr>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10"/>
          </p:nvPr>
        </p:nvSpPr>
        <p:spPr/>
        <p:txBody>
          <a:bodyPr/>
          <a:lstStyle/>
          <a:p>
            <a:fld id="{A23720DD-5B6D-40BF-8493-A6B52D484E6B}" type="datetimeFigureOut">
              <a:rPr lang="tr-TR" smtClean="0"/>
              <a:t>29.11.2023</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F302176B-0E47-46AC-8F43-DAB4B8A37D06}" type="slidenum">
              <a:rPr lang="tr-TR" smtClean="0"/>
              <a:t>‹#›</a:t>
            </a:fld>
            <a:endParaRPr lang="tr-T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Bölüm Üstbilgisi">
    <p:spTree>
      <p:nvGrpSpPr>
        <p:cNvPr id="1" name=""/>
        <p:cNvGrpSpPr/>
        <p:nvPr/>
      </p:nvGrpSpPr>
      <p:grpSpPr>
        <a:xfrm>
          <a:off x="0" y="0"/>
          <a:ext cx="0" cy="0"/>
          <a:chOff x="0" y="0"/>
          <a:chExt cx="0" cy="0"/>
        </a:xfrm>
      </p:grpSpPr>
      <p:sp>
        <p:nvSpPr>
          <p:cNvPr id="8" name="Freeform 7"/>
          <p:cNvSpPr/>
          <p:nvPr/>
        </p:nvSpPr>
        <p:spPr>
          <a:xfrm>
            <a:off x="-2380" y="-925"/>
            <a:ext cx="9146380" cy="6858925"/>
          </a:xfrm>
          <a:custGeom>
            <a:avLst/>
            <a:gdLst>
              <a:gd name="connsiteX0" fmla="*/ 0 w 3350419"/>
              <a:gd name="connsiteY0" fmla="*/ 2081213 h 2083594"/>
              <a:gd name="connsiteX1" fmla="*/ 3031331 w 3350419"/>
              <a:gd name="connsiteY1" fmla="*/ 0 h 2083594"/>
              <a:gd name="connsiteX2" fmla="*/ 3350419 w 3350419"/>
              <a:gd name="connsiteY2" fmla="*/ 80963 h 2083594"/>
              <a:gd name="connsiteX3" fmla="*/ 3350419 w 3350419"/>
              <a:gd name="connsiteY3" fmla="*/ 2083594 h 2083594"/>
              <a:gd name="connsiteX4" fmla="*/ 0 w 3350419"/>
              <a:gd name="connsiteY4" fmla="*/ 2081213 h 2083594"/>
              <a:gd name="connsiteX0" fmla="*/ 0 w 3112294"/>
              <a:gd name="connsiteY0" fmla="*/ 2019301 h 2083594"/>
              <a:gd name="connsiteX1" fmla="*/ 2793206 w 3112294"/>
              <a:gd name="connsiteY1" fmla="*/ 0 h 2083594"/>
              <a:gd name="connsiteX2" fmla="*/ 3112294 w 3112294"/>
              <a:gd name="connsiteY2" fmla="*/ 80963 h 2083594"/>
              <a:gd name="connsiteX3" fmla="*/ 3112294 w 3112294"/>
              <a:gd name="connsiteY3" fmla="*/ 2083594 h 2083594"/>
              <a:gd name="connsiteX4" fmla="*/ 0 w 3112294"/>
              <a:gd name="connsiteY4" fmla="*/ 2019301 h 2083594"/>
              <a:gd name="connsiteX0" fmla="*/ 0 w 3345656"/>
              <a:gd name="connsiteY0" fmla="*/ 2097882 h 2097882"/>
              <a:gd name="connsiteX1" fmla="*/ 3026568 w 3345656"/>
              <a:gd name="connsiteY1" fmla="*/ 0 h 2097882"/>
              <a:gd name="connsiteX2" fmla="*/ 3345656 w 3345656"/>
              <a:gd name="connsiteY2" fmla="*/ 80963 h 2097882"/>
              <a:gd name="connsiteX3" fmla="*/ 3345656 w 3345656"/>
              <a:gd name="connsiteY3" fmla="*/ 2083594 h 2097882"/>
              <a:gd name="connsiteX4" fmla="*/ 0 w 3345656"/>
              <a:gd name="connsiteY4" fmla="*/ 2097882 h 2097882"/>
              <a:gd name="connsiteX0" fmla="*/ 0 w 2800350"/>
              <a:gd name="connsiteY0" fmla="*/ 1935957 h 2083594"/>
              <a:gd name="connsiteX1" fmla="*/ 2481262 w 2800350"/>
              <a:gd name="connsiteY1" fmla="*/ 0 h 2083594"/>
              <a:gd name="connsiteX2" fmla="*/ 2800350 w 2800350"/>
              <a:gd name="connsiteY2" fmla="*/ 80963 h 2083594"/>
              <a:gd name="connsiteX3" fmla="*/ 2800350 w 2800350"/>
              <a:gd name="connsiteY3" fmla="*/ 2083594 h 2083594"/>
              <a:gd name="connsiteX4" fmla="*/ 0 w 2800350"/>
              <a:gd name="connsiteY4" fmla="*/ 1935957 h 2083594"/>
              <a:gd name="connsiteX0" fmla="*/ 0 w 3352800"/>
              <a:gd name="connsiteY0" fmla="*/ 2083594 h 2083594"/>
              <a:gd name="connsiteX1" fmla="*/ 3033712 w 3352800"/>
              <a:gd name="connsiteY1" fmla="*/ 0 h 2083594"/>
              <a:gd name="connsiteX2" fmla="*/ 3352800 w 3352800"/>
              <a:gd name="connsiteY2" fmla="*/ 80963 h 2083594"/>
              <a:gd name="connsiteX3" fmla="*/ 3352800 w 3352800"/>
              <a:gd name="connsiteY3" fmla="*/ 2083594 h 2083594"/>
              <a:gd name="connsiteX4" fmla="*/ 0 w 3352800"/>
              <a:gd name="connsiteY4" fmla="*/ 2083594 h 2083594"/>
              <a:gd name="connsiteX0" fmla="*/ 0 w 3352800"/>
              <a:gd name="connsiteY0" fmla="*/ 2002631 h 2002631"/>
              <a:gd name="connsiteX1" fmla="*/ 3033712 w 3352800"/>
              <a:gd name="connsiteY1" fmla="*/ 15716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988469 w 3352800"/>
              <a:gd name="connsiteY1" fmla="*/ 59530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3966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45314 w 3352800"/>
              <a:gd name="connsiteY1" fmla="*/ 12246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4839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75865 w 3352800"/>
              <a:gd name="connsiteY1" fmla="*/ 8178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901 h 2002901"/>
              <a:gd name="connsiteX1" fmla="*/ 2836585 w 3352800"/>
              <a:gd name="connsiteY1" fmla="*/ 0 h 2002901"/>
              <a:gd name="connsiteX2" fmla="*/ 3352800 w 3352800"/>
              <a:gd name="connsiteY2" fmla="*/ 270 h 2002901"/>
              <a:gd name="connsiteX3" fmla="*/ 3352800 w 3352800"/>
              <a:gd name="connsiteY3" fmla="*/ 2002901 h 2002901"/>
              <a:gd name="connsiteX4" fmla="*/ 0 w 3352800"/>
              <a:gd name="connsiteY4" fmla="*/ 2002901 h 20029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52800" h="2002901">
                <a:moveTo>
                  <a:pt x="0" y="2002901"/>
                </a:moveTo>
                <a:lnTo>
                  <a:pt x="2836585" y="0"/>
                </a:lnTo>
                <a:lnTo>
                  <a:pt x="3352800" y="270"/>
                </a:lnTo>
                <a:lnTo>
                  <a:pt x="3352800" y="2002901"/>
                </a:lnTo>
                <a:lnTo>
                  <a:pt x="0" y="2002901"/>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ight Triangle 6"/>
          <p:cNvSpPr/>
          <p:nvPr/>
        </p:nvSpPr>
        <p:spPr>
          <a:xfrm>
            <a:off x="0" y="2647950"/>
            <a:ext cx="3571875" cy="4210050"/>
          </a:xfrm>
          <a:prstGeom prst="rtTriangle">
            <a:avLst/>
          </a:pr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rot="19140000">
            <a:off x="819399" y="1726737"/>
            <a:ext cx="5650992" cy="1207509"/>
          </a:xfrm>
        </p:spPr>
        <p:txBody>
          <a:bodyPr bIns="9144" anchor="b"/>
          <a:lstStyle>
            <a:lvl1pPr algn="l">
              <a:defRPr kumimoji="0" lang="en-US" sz="3200" b="0" i="0" u="none" strike="noStrike" kern="1200" cap="all" spc="0" normalizeH="0" baseline="0" noProof="0" dirty="0" smtClean="0">
                <a:ln>
                  <a:noFill/>
                </a:ln>
                <a:solidFill>
                  <a:schemeClr val="tx1"/>
                </a:solidFill>
                <a:effectLst/>
                <a:uLnTx/>
                <a:uFillTx/>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lang="tr-TR" smtClean="0"/>
              <a:t>Asıl başlık stili için tıklatın</a:t>
            </a:r>
            <a:endParaRPr lang="en-US" dirty="0"/>
          </a:p>
        </p:txBody>
      </p:sp>
      <p:sp>
        <p:nvSpPr>
          <p:cNvPr id="3" name="Text Placeholder 2"/>
          <p:cNvSpPr>
            <a:spLocks noGrp="1"/>
          </p:cNvSpPr>
          <p:nvPr>
            <p:ph type="body" idx="1"/>
          </p:nvPr>
        </p:nvSpPr>
        <p:spPr>
          <a:xfrm rot="19140000">
            <a:off x="1216152" y="2468304"/>
            <a:ext cx="6510528" cy="329184"/>
          </a:xfrm>
        </p:spPr>
        <p:txBody>
          <a:bodyPr anchor="t">
            <a:normAutofit/>
          </a:bodyPr>
          <a:lstStyle>
            <a:lvl1pPr marL="0" indent="0">
              <a:buNone/>
              <a:defRPr kumimoji="0" lang="en-US" sz="1400" b="0" i="0" u="none" strike="noStrike" kern="1200" cap="all" spc="400" normalizeH="0" baseline="0" noProof="0" dirty="0" smtClean="0">
                <a:ln>
                  <a:noFill/>
                </a:ln>
                <a:solidFill>
                  <a:schemeClr val="tx1"/>
                </a:solidFill>
                <a:effectLst/>
                <a:uLnTx/>
                <a:uFillTx/>
                <a:latin typeface="+mn-lt"/>
                <a:ea typeface="+mj-ea"/>
                <a:cs typeface="Tunga" pitchFamily="2"/>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marL="0" marR="0" lvl="0" indent="0" algn="l" defTabSz="914400" rtl="0" eaLnBrk="1" fontAlgn="auto" latinLnBrk="0" hangingPunct="1">
              <a:lnSpc>
                <a:spcPct val="100000"/>
              </a:lnSpc>
              <a:spcBef>
                <a:spcPts val="0"/>
              </a:spcBef>
              <a:spcAft>
                <a:spcPts val="0"/>
              </a:spcAft>
              <a:buClr>
                <a:schemeClr val="accent1"/>
              </a:buClr>
              <a:buSzPct val="100000"/>
              <a:buFont typeface="Arial" pitchFamily="34" charset="0"/>
              <a:buNone/>
              <a:tabLst/>
              <a:defRPr/>
            </a:pPr>
            <a:r>
              <a:rPr lang="tr-TR" smtClean="0"/>
              <a:t>Asıl metin stillerini düzenlemek için tıklatın</a:t>
            </a:r>
          </a:p>
        </p:txBody>
      </p:sp>
      <p:sp>
        <p:nvSpPr>
          <p:cNvPr id="4" name="Date Placeholder 3"/>
          <p:cNvSpPr>
            <a:spLocks noGrp="1"/>
          </p:cNvSpPr>
          <p:nvPr>
            <p:ph type="dt" sz="half" idx="10"/>
          </p:nvPr>
        </p:nvSpPr>
        <p:spPr/>
        <p:txBody>
          <a:bodyPr/>
          <a:lstStyle/>
          <a:p>
            <a:fld id="{A23720DD-5B6D-40BF-8493-A6B52D484E6B}" type="datetimeFigureOut">
              <a:rPr lang="tr-TR" smtClean="0"/>
              <a:t>29.11.2023</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F302176B-0E47-46AC-8F43-DAB4B8A37D06}" type="slidenum">
              <a:rPr lang="tr-TR" smtClean="0"/>
              <a:t>‹#›</a:t>
            </a:fld>
            <a:endParaRPr lang="tr-T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822960" y="1097280"/>
            <a:ext cx="3200400" cy="371246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Content Placeholder 3"/>
          <p:cNvSpPr>
            <a:spLocks noGrp="1"/>
          </p:cNvSpPr>
          <p:nvPr>
            <p:ph sz="half" idx="2"/>
          </p:nvPr>
        </p:nvSpPr>
        <p:spPr>
          <a:xfrm>
            <a:off x="4700016" y="1097280"/>
            <a:ext cx="3200400" cy="371246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5" name="Date Placeholder 4"/>
          <p:cNvSpPr>
            <a:spLocks noGrp="1"/>
          </p:cNvSpPr>
          <p:nvPr>
            <p:ph type="dt" sz="half" idx="10"/>
          </p:nvPr>
        </p:nvSpPr>
        <p:spPr/>
        <p:txBody>
          <a:bodyPr/>
          <a:lstStyle/>
          <a:p>
            <a:fld id="{A23720DD-5B6D-40BF-8493-A6B52D484E6B}" type="datetimeFigureOut">
              <a:rPr lang="tr-TR" smtClean="0"/>
              <a:t>29.11.2023</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F302176B-0E47-46AC-8F43-DAB4B8A37D06}" type="slidenum">
              <a:rPr lang="tr-TR" smtClean="0"/>
              <a:t>‹#›</a:t>
            </a:fld>
            <a:endParaRPr lang="tr-TR"/>
          </a:p>
        </p:txBody>
      </p:sp>
      <p:sp>
        <p:nvSpPr>
          <p:cNvPr id="8" name="Title 7"/>
          <p:cNvSpPr>
            <a:spLocks noGrp="1"/>
          </p:cNvSpPr>
          <p:nvPr>
            <p:ph type="title"/>
          </p:nvPr>
        </p:nvSpPr>
        <p:spPr/>
        <p:txBody>
          <a:bodyPr/>
          <a:lstStyle/>
          <a:p>
            <a:r>
              <a:rPr lang="tr-TR" smtClean="0"/>
              <a:t>Asıl başlık stili için tıklatın</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tr-TR" smtClean="0"/>
              <a:t>Asıl başlık stili için tıklatın</a:t>
            </a:r>
            <a:endParaRPr lang="en-US"/>
          </a:p>
        </p:txBody>
      </p:sp>
      <p:sp>
        <p:nvSpPr>
          <p:cNvPr id="3" name="Text Placeholder 2"/>
          <p:cNvSpPr>
            <a:spLocks noGrp="1"/>
          </p:cNvSpPr>
          <p:nvPr>
            <p:ph type="body" idx="1"/>
          </p:nvPr>
        </p:nvSpPr>
        <p:spPr>
          <a:xfrm>
            <a:off x="822960" y="1097280"/>
            <a:ext cx="3200400" cy="548640"/>
          </a:xfrm>
        </p:spPr>
        <p:txBody>
          <a:bodyPr anchor="b">
            <a:normAutofit/>
          </a:bodyPr>
          <a:lstStyle>
            <a:lvl1pPr marL="0" indent="0">
              <a:buNone/>
              <a:defRPr lang="en-US" sz="1400" b="0" kern="1200" cap="all" spc="400" baseline="0" dirty="0" smtClean="0">
                <a:solidFill>
                  <a:schemeClr val="tx1"/>
                </a:solidFill>
                <a:latin typeface="+mn-lt"/>
                <a:ea typeface="+mj-ea"/>
                <a:cs typeface="Tunga" pitchFamily="2"/>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100000"/>
              </a:lnSpc>
              <a:spcBef>
                <a:spcPts val="0"/>
              </a:spcBef>
              <a:spcAft>
                <a:spcPts val="0"/>
              </a:spcAft>
              <a:buClr>
                <a:schemeClr val="accent1"/>
              </a:buClr>
              <a:buFont typeface="Arial" pitchFamily="34" charset="0"/>
              <a:buNone/>
            </a:pPr>
            <a:r>
              <a:rPr lang="tr-TR" smtClean="0"/>
              <a:t>Asıl metin stillerini düzenlemek için tıklatın</a:t>
            </a:r>
          </a:p>
        </p:txBody>
      </p:sp>
      <p:sp>
        <p:nvSpPr>
          <p:cNvPr id="4" name="Content Placeholder 3"/>
          <p:cNvSpPr>
            <a:spLocks noGrp="1"/>
          </p:cNvSpPr>
          <p:nvPr>
            <p:ph sz="half" idx="2"/>
          </p:nvPr>
        </p:nvSpPr>
        <p:spPr>
          <a:xfrm>
            <a:off x="819150" y="1701848"/>
            <a:ext cx="3200400" cy="310896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5" name="Text Placeholder 4"/>
          <p:cNvSpPr>
            <a:spLocks noGrp="1"/>
          </p:cNvSpPr>
          <p:nvPr>
            <p:ph type="body" sz="quarter" idx="3"/>
          </p:nvPr>
        </p:nvSpPr>
        <p:spPr>
          <a:xfrm>
            <a:off x="4700016" y="1097280"/>
            <a:ext cx="3200400" cy="548640"/>
          </a:xfrm>
        </p:spPr>
        <p:txBody>
          <a:bodyPr anchor="b">
            <a:normAutofit/>
          </a:bodyPr>
          <a:lstStyle>
            <a:lvl1pPr marL="0" indent="0">
              <a:buNone/>
              <a:defRPr lang="en-US" sz="1400" b="0" kern="1200" cap="all" spc="400" baseline="0" dirty="0" smtClean="0">
                <a:solidFill>
                  <a:schemeClr val="tx1"/>
                </a:solidFill>
                <a:latin typeface="+mn-lt"/>
                <a:ea typeface="+mj-ea"/>
                <a:cs typeface="Tunga" pitchFamily="2"/>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100000"/>
              </a:lnSpc>
              <a:spcBef>
                <a:spcPts val="0"/>
              </a:spcBef>
              <a:spcAft>
                <a:spcPts val="0"/>
              </a:spcAft>
              <a:buClr>
                <a:schemeClr val="accent1"/>
              </a:buClr>
              <a:buFont typeface="Arial" pitchFamily="34" charset="0"/>
              <a:buNone/>
            </a:pPr>
            <a:r>
              <a:rPr lang="tr-TR" smtClean="0"/>
              <a:t>Asıl metin stillerini düzenlemek için tıklatın</a:t>
            </a:r>
          </a:p>
        </p:txBody>
      </p:sp>
      <p:sp>
        <p:nvSpPr>
          <p:cNvPr id="6" name="Content Placeholder 5"/>
          <p:cNvSpPr>
            <a:spLocks noGrp="1"/>
          </p:cNvSpPr>
          <p:nvPr>
            <p:ph sz="quarter" idx="4"/>
          </p:nvPr>
        </p:nvSpPr>
        <p:spPr>
          <a:xfrm>
            <a:off x="4700016" y="1701848"/>
            <a:ext cx="3200400" cy="310896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7" name="Date Placeholder 6"/>
          <p:cNvSpPr>
            <a:spLocks noGrp="1"/>
          </p:cNvSpPr>
          <p:nvPr>
            <p:ph type="dt" sz="half" idx="10"/>
          </p:nvPr>
        </p:nvSpPr>
        <p:spPr/>
        <p:txBody>
          <a:bodyPr/>
          <a:lstStyle/>
          <a:p>
            <a:fld id="{A23720DD-5B6D-40BF-8493-A6B52D484E6B}" type="datetimeFigureOut">
              <a:rPr lang="tr-TR" smtClean="0"/>
              <a:t>29.11.2023</a:t>
            </a:fld>
            <a:endParaRPr lang="tr-TR"/>
          </a:p>
        </p:txBody>
      </p:sp>
      <p:sp>
        <p:nvSpPr>
          <p:cNvPr id="8" name="Footer Placeholder 7"/>
          <p:cNvSpPr>
            <a:spLocks noGrp="1"/>
          </p:cNvSpPr>
          <p:nvPr>
            <p:ph type="ftr" sz="quarter" idx="11"/>
          </p:nvPr>
        </p:nvSpPr>
        <p:spPr/>
        <p:txBody>
          <a:bodyPr/>
          <a:lstStyle/>
          <a:p>
            <a:endParaRPr lang="tr-TR"/>
          </a:p>
        </p:txBody>
      </p:sp>
      <p:sp>
        <p:nvSpPr>
          <p:cNvPr id="9" name="Slide Number Placeholder 8"/>
          <p:cNvSpPr>
            <a:spLocks noGrp="1"/>
          </p:cNvSpPr>
          <p:nvPr>
            <p:ph type="sldNum" sz="quarter" idx="12"/>
          </p:nvPr>
        </p:nvSpPr>
        <p:spPr/>
        <p:txBody>
          <a:bodyPr/>
          <a:lstStyle/>
          <a:p>
            <a:fld id="{F302176B-0E47-46AC-8F43-DAB4B8A37D06}" type="slidenum">
              <a:rPr lang="tr-TR" smtClean="0"/>
              <a:t>‹#›</a:t>
            </a:fld>
            <a:endParaRPr lang="tr-T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a:p>
        </p:txBody>
      </p:sp>
      <p:sp>
        <p:nvSpPr>
          <p:cNvPr id="3" name="Date Placeholder 2"/>
          <p:cNvSpPr>
            <a:spLocks noGrp="1"/>
          </p:cNvSpPr>
          <p:nvPr>
            <p:ph type="dt" sz="half" idx="10"/>
          </p:nvPr>
        </p:nvSpPr>
        <p:spPr/>
        <p:txBody>
          <a:bodyPr/>
          <a:lstStyle/>
          <a:p>
            <a:fld id="{A23720DD-5B6D-40BF-8493-A6B52D484E6B}" type="datetimeFigureOut">
              <a:rPr lang="tr-TR" smtClean="0"/>
              <a:t>29.11.2023</a:t>
            </a:fld>
            <a:endParaRPr lang="tr-TR"/>
          </a:p>
        </p:txBody>
      </p:sp>
      <p:sp>
        <p:nvSpPr>
          <p:cNvPr id="4" name="Footer Placeholder 3"/>
          <p:cNvSpPr>
            <a:spLocks noGrp="1"/>
          </p:cNvSpPr>
          <p:nvPr>
            <p:ph type="ftr" sz="quarter" idx="11"/>
          </p:nvPr>
        </p:nvSpPr>
        <p:spPr/>
        <p:txBody>
          <a:bodyPr/>
          <a:lstStyle/>
          <a:p>
            <a:endParaRPr lang="tr-TR"/>
          </a:p>
        </p:txBody>
      </p:sp>
      <p:sp>
        <p:nvSpPr>
          <p:cNvPr id="5" name="Slide Number Placeholder 4"/>
          <p:cNvSpPr>
            <a:spLocks noGrp="1"/>
          </p:cNvSpPr>
          <p:nvPr>
            <p:ph type="sldNum" sz="quarter" idx="12"/>
          </p:nvPr>
        </p:nvSpPr>
        <p:spPr/>
        <p:txBody>
          <a:bodyPr/>
          <a:lstStyle/>
          <a:p>
            <a:fld id="{F302176B-0E47-46AC-8F43-DAB4B8A37D06}" type="slidenum">
              <a:rPr lang="tr-TR" smtClean="0"/>
              <a:t>‹#›</a:t>
            </a:fld>
            <a:endParaRPr lang="tr-T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23720DD-5B6D-40BF-8493-A6B52D484E6B}" type="datetimeFigureOut">
              <a:rPr lang="tr-TR" smtClean="0"/>
              <a:t>29.11.2023</a:t>
            </a:fld>
            <a:endParaRPr lang="tr-TR"/>
          </a:p>
        </p:txBody>
      </p:sp>
      <p:sp>
        <p:nvSpPr>
          <p:cNvPr id="3" name="Footer Placeholder 2"/>
          <p:cNvSpPr>
            <a:spLocks noGrp="1"/>
          </p:cNvSpPr>
          <p:nvPr>
            <p:ph type="ftr" sz="quarter" idx="11"/>
          </p:nvPr>
        </p:nvSpPr>
        <p:spPr/>
        <p:txBody>
          <a:bodyPr/>
          <a:lstStyle/>
          <a:p>
            <a:endParaRPr lang="tr-TR"/>
          </a:p>
        </p:txBody>
      </p:sp>
      <p:sp>
        <p:nvSpPr>
          <p:cNvPr id="4" name="Slide Number Placeholder 3"/>
          <p:cNvSpPr>
            <a:spLocks noGrp="1"/>
          </p:cNvSpPr>
          <p:nvPr>
            <p:ph type="sldNum" sz="quarter" idx="12"/>
          </p:nvPr>
        </p:nvSpPr>
        <p:spPr/>
        <p:txBody>
          <a:bodyPr/>
          <a:lstStyle/>
          <a:p>
            <a:fld id="{F302176B-0E47-46AC-8F43-DAB4B8A37D06}" type="slidenum">
              <a:rPr lang="tr-TR" smtClean="0"/>
              <a:t>‹#›</a:t>
            </a:fld>
            <a:endParaRPr lang="tr-T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Başlıklı İçerik">
    <p:spTree>
      <p:nvGrpSpPr>
        <p:cNvPr id="1" name=""/>
        <p:cNvGrpSpPr/>
        <p:nvPr/>
      </p:nvGrpSpPr>
      <p:grpSpPr>
        <a:xfrm>
          <a:off x="0" y="0"/>
          <a:ext cx="0" cy="0"/>
          <a:chOff x="0" y="0"/>
          <a:chExt cx="0" cy="0"/>
        </a:xfrm>
      </p:grpSpPr>
      <p:sp>
        <p:nvSpPr>
          <p:cNvPr id="17" name="Right Triangle 16"/>
          <p:cNvSpPr/>
          <p:nvPr/>
        </p:nvSpPr>
        <p:spPr>
          <a:xfrm>
            <a:off x="0" y="2647950"/>
            <a:ext cx="3571875" cy="4210050"/>
          </a:xfrm>
          <a:prstGeom prst="r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ight Triangle 17"/>
          <p:cNvSpPr/>
          <p:nvPr/>
        </p:nvSpPr>
        <p:spPr>
          <a:xfrm rot="5400000">
            <a:off x="433389" y="-433387"/>
            <a:ext cx="6858000" cy="7724778"/>
          </a:xfrm>
          <a:prstGeom prst="rtTriangle">
            <a:avLst/>
          </a:pr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sz="1800" kern="1200">
              <a:solidFill>
                <a:schemeClr val="lt1"/>
              </a:solidFill>
              <a:latin typeface="+mn-lt"/>
              <a:ea typeface="+mn-ea"/>
              <a:cs typeface="+mn-cs"/>
            </a:endParaRPr>
          </a:p>
        </p:txBody>
      </p:sp>
      <p:sp>
        <p:nvSpPr>
          <p:cNvPr id="2" name="Title 1"/>
          <p:cNvSpPr>
            <a:spLocks noGrp="1"/>
          </p:cNvSpPr>
          <p:nvPr>
            <p:ph type="title"/>
          </p:nvPr>
        </p:nvSpPr>
        <p:spPr>
          <a:xfrm rot="19140000">
            <a:off x="784930" y="1576103"/>
            <a:ext cx="5212080" cy="1089427"/>
          </a:xfrm>
        </p:spPr>
        <p:txBody>
          <a:bodyPr bIns="0" anchor="b"/>
          <a:lstStyle>
            <a:lvl1pPr algn="l">
              <a:defRPr kumimoji="0" lang="en-US" sz="2800" b="0" i="0" u="none" strike="noStrike" kern="1200" cap="all" spc="0" normalizeH="0" baseline="0" noProof="0" dirty="0" smtClean="0">
                <a:ln>
                  <a:noFill/>
                </a:ln>
                <a:solidFill>
                  <a:srgbClr val="FFFFFF"/>
                </a:solidFill>
                <a:effectLst/>
                <a:uLnTx/>
                <a:uFillTx/>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lang="tr-TR" smtClean="0"/>
              <a:t>Asıl başlık stili için tıklatın</a:t>
            </a:r>
            <a:endParaRPr lang="en-US" dirty="0"/>
          </a:p>
        </p:txBody>
      </p:sp>
      <p:sp>
        <p:nvSpPr>
          <p:cNvPr id="3" name="Content Placeholder 2"/>
          <p:cNvSpPr>
            <a:spLocks noGrp="1"/>
          </p:cNvSpPr>
          <p:nvPr>
            <p:ph idx="1"/>
          </p:nvPr>
        </p:nvSpPr>
        <p:spPr>
          <a:xfrm>
            <a:off x="4749552" y="2618912"/>
            <a:ext cx="3807779" cy="3324687"/>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Text Placeholder 3"/>
          <p:cNvSpPr>
            <a:spLocks noGrp="1"/>
          </p:cNvSpPr>
          <p:nvPr>
            <p:ph type="body" sz="half" idx="2"/>
          </p:nvPr>
        </p:nvSpPr>
        <p:spPr>
          <a:xfrm rot="19140000">
            <a:off x="1297954" y="2253385"/>
            <a:ext cx="5794760" cy="623314"/>
          </a:xfrm>
        </p:spPr>
        <p:txBody>
          <a:bodyPr>
            <a:normAutofit/>
          </a:bodyPr>
          <a:lstStyle>
            <a:lvl1pPr marL="0" indent="0">
              <a:buNone/>
              <a:defRPr lang="en-US" sz="1400" b="1" kern="1200" dirty="0" smtClean="0">
                <a:solidFill>
                  <a:srgbClr val="FFFFFF"/>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marR="0" lvl="0" indent="0" algn="l" defTabSz="914400" rtl="0" eaLnBrk="1" fontAlgn="auto" latinLnBrk="0" hangingPunct="1">
              <a:lnSpc>
                <a:spcPct val="100000"/>
              </a:lnSpc>
              <a:spcBef>
                <a:spcPts val="300"/>
              </a:spcBef>
              <a:spcAft>
                <a:spcPts val="0"/>
              </a:spcAft>
              <a:buClr>
                <a:schemeClr val="accent1"/>
              </a:buClr>
              <a:buSzPct val="100000"/>
              <a:buFont typeface="Arial" pitchFamily="34" charset="0"/>
              <a:buNone/>
              <a:tabLst/>
              <a:defRPr/>
            </a:pPr>
            <a:r>
              <a:rPr lang="tr-TR" smtClean="0"/>
              <a:t>Asıl metin stillerini düzenlemek için tıklatın</a:t>
            </a:r>
          </a:p>
        </p:txBody>
      </p:sp>
      <p:sp>
        <p:nvSpPr>
          <p:cNvPr id="5" name="Date Placeholder 4"/>
          <p:cNvSpPr>
            <a:spLocks noGrp="1"/>
          </p:cNvSpPr>
          <p:nvPr>
            <p:ph type="dt" sz="half" idx="10"/>
          </p:nvPr>
        </p:nvSpPr>
        <p:spPr/>
        <p:txBody>
          <a:bodyPr/>
          <a:lstStyle/>
          <a:p>
            <a:fld id="{A23720DD-5B6D-40BF-8493-A6B52D484E6B}" type="datetimeFigureOut">
              <a:rPr lang="tr-TR" smtClean="0"/>
              <a:t>29.11.2023</a:t>
            </a:fld>
            <a:endParaRPr lang="tr-TR"/>
          </a:p>
        </p:txBody>
      </p:sp>
      <p:sp>
        <p:nvSpPr>
          <p:cNvPr id="6" name="Footer Placeholder 5"/>
          <p:cNvSpPr>
            <a:spLocks noGrp="1"/>
          </p:cNvSpPr>
          <p:nvPr>
            <p:ph type="ftr" sz="quarter" idx="11"/>
          </p:nvPr>
        </p:nvSpPr>
        <p:spPr/>
        <p:txBody>
          <a:bodyPr/>
          <a:lstStyle>
            <a:lvl1pPr>
              <a:defRPr>
                <a:solidFill>
                  <a:schemeClr val="tx2"/>
                </a:solidFill>
              </a:defRPr>
            </a:lvl1pPr>
          </a:lstStyle>
          <a:p>
            <a:endParaRPr lang="tr-TR"/>
          </a:p>
        </p:txBody>
      </p:sp>
      <p:sp>
        <p:nvSpPr>
          <p:cNvPr id="7" name="Slide Number Placeholder 6"/>
          <p:cNvSpPr>
            <a:spLocks noGrp="1"/>
          </p:cNvSpPr>
          <p:nvPr>
            <p:ph type="sldNum" sz="quarter" idx="12"/>
          </p:nvPr>
        </p:nvSpPr>
        <p:spPr>
          <a:ln>
            <a:solidFill>
              <a:schemeClr val="tx2"/>
            </a:solidFill>
          </a:ln>
        </p:spPr>
        <p:txBody>
          <a:bodyPr/>
          <a:lstStyle>
            <a:lvl1pPr>
              <a:defRPr>
                <a:solidFill>
                  <a:schemeClr val="tx2"/>
                </a:solidFill>
              </a:defRPr>
            </a:lvl1pPr>
          </a:lstStyle>
          <a:p>
            <a:fld id="{F302176B-0E47-46AC-8F43-DAB4B8A37D06}" type="slidenum">
              <a:rPr lang="tr-TR" smtClean="0"/>
              <a:t>‹#›</a:t>
            </a:fld>
            <a:endParaRPr lang="tr-T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Başlıklı Resim">
    <p:spTree>
      <p:nvGrpSpPr>
        <p:cNvPr id="1" name=""/>
        <p:cNvGrpSpPr/>
        <p:nvPr/>
      </p:nvGrpSpPr>
      <p:grpSpPr>
        <a:xfrm>
          <a:off x="0" y="0"/>
          <a:ext cx="0" cy="0"/>
          <a:chOff x="0" y="0"/>
          <a:chExt cx="0" cy="0"/>
        </a:xfrm>
      </p:grpSpPr>
      <p:sp>
        <p:nvSpPr>
          <p:cNvPr id="11" name="Picture Placeholder 10"/>
          <p:cNvSpPr>
            <a:spLocks noGrp="1"/>
          </p:cNvSpPr>
          <p:nvPr>
            <p:ph type="pic" sz="quarter" idx="14"/>
          </p:nvPr>
        </p:nvSpPr>
        <p:spPr>
          <a:xfrm>
            <a:off x="2028825" y="0"/>
            <a:ext cx="7115175" cy="6858000"/>
          </a:xfrm>
          <a:custGeom>
            <a:avLst/>
            <a:gdLst>
              <a:gd name="connsiteX0" fmla="*/ 0 w 7104888"/>
              <a:gd name="connsiteY0" fmla="*/ 0 h 6858000"/>
              <a:gd name="connsiteX1" fmla="*/ 7104888 w 7104888"/>
              <a:gd name="connsiteY1" fmla="*/ 0 h 6858000"/>
              <a:gd name="connsiteX2" fmla="*/ 7104888 w 7104888"/>
              <a:gd name="connsiteY2" fmla="*/ 6858000 h 6858000"/>
              <a:gd name="connsiteX3" fmla="*/ 0 w 7104888"/>
              <a:gd name="connsiteY3" fmla="*/ 6858000 h 6858000"/>
              <a:gd name="connsiteX4" fmla="*/ 0 w 7104888"/>
              <a:gd name="connsiteY4" fmla="*/ 0 h 6858000"/>
              <a:gd name="connsiteX0" fmla="*/ 0 w 7104888"/>
              <a:gd name="connsiteY0" fmla="*/ 0 h 6858000"/>
              <a:gd name="connsiteX1" fmla="*/ 5695188 w 7104888"/>
              <a:gd name="connsiteY1" fmla="*/ 0 h 6858000"/>
              <a:gd name="connsiteX2" fmla="*/ 7104888 w 7104888"/>
              <a:gd name="connsiteY2" fmla="*/ 0 h 6858000"/>
              <a:gd name="connsiteX3" fmla="*/ 7104888 w 7104888"/>
              <a:gd name="connsiteY3" fmla="*/ 6858000 h 6858000"/>
              <a:gd name="connsiteX4" fmla="*/ 0 w 7104888"/>
              <a:gd name="connsiteY4" fmla="*/ 6858000 h 6858000"/>
              <a:gd name="connsiteX5" fmla="*/ 0 w 7104888"/>
              <a:gd name="connsiteY5" fmla="*/ 0 h 6858000"/>
              <a:gd name="connsiteX0" fmla="*/ 10287 w 7115175"/>
              <a:gd name="connsiteY0" fmla="*/ 0 h 6858000"/>
              <a:gd name="connsiteX1" fmla="*/ 5705475 w 7115175"/>
              <a:gd name="connsiteY1" fmla="*/ 0 h 6858000"/>
              <a:gd name="connsiteX2" fmla="*/ 7115175 w 7115175"/>
              <a:gd name="connsiteY2" fmla="*/ 0 h 6858000"/>
              <a:gd name="connsiteX3" fmla="*/ 7115175 w 7115175"/>
              <a:gd name="connsiteY3" fmla="*/ 6858000 h 6858000"/>
              <a:gd name="connsiteX4" fmla="*/ 10287 w 7115175"/>
              <a:gd name="connsiteY4" fmla="*/ 6858000 h 6858000"/>
              <a:gd name="connsiteX5" fmla="*/ 0 w 7115175"/>
              <a:gd name="connsiteY5" fmla="*/ 5048250 h 6858000"/>
              <a:gd name="connsiteX6" fmla="*/ 10287 w 7115175"/>
              <a:gd name="connsiteY6" fmla="*/ 0 h 6858000"/>
              <a:gd name="connsiteX0" fmla="*/ 10287 w 7115175"/>
              <a:gd name="connsiteY0" fmla="*/ 0 h 6858000"/>
              <a:gd name="connsiteX1" fmla="*/ 5705475 w 7115175"/>
              <a:gd name="connsiteY1" fmla="*/ 0 h 6858000"/>
              <a:gd name="connsiteX2" fmla="*/ 7115175 w 7115175"/>
              <a:gd name="connsiteY2" fmla="*/ 0 h 6858000"/>
              <a:gd name="connsiteX3" fmla="*/ 7115175 w 7115175"/>
              <a:gd name="connsiteY3" fmla="*/ 6858000 h 6858000"/>
              <a:gd name="connsiteX4" fmla="*/ 1533526 w 7115175"/>
              <a:gd name="connsiteY4" fmla="*/ 6848475 h 6858000"/>
              <a:gd name="connsiteX5" fmla="*/ 10287 w 7115175"/>
              <a:gd name="connsiteY5" fmla="*/ 6858000 h 6858000"/>
              <a:gd name="connsiteX6" fmla="*/ 0 w 7115175"/>
              <a:gd name="connsiteY6" fmla="*/ 5048250 h 6858000"/>
              <a:gd name="connsiteX7" fmla="*/ 10287 w 7115175"/>
              <a:gd name="connsiteY7" fmla="*/ 0 h 6858000"/>
              <a:gd name="connsiteX0" fmla="*/ 10287 w 7115175"/>
              <a:gd name="connsiteY0" fmla="*/ 0 h 6858000"/>
              <a:gd name="connsiteX1" fmla="*/ 5705475 w 7115175"/>
              <a:gd name="connsiteY1" fmla="*/ 0 h 6858000"/>
              <a:gd name="connsiteX2" fmla="*/ 7115175 w 7115175"/>
              <a:gd name="connsiteY2" fmla="*/ 0 h 6858000"/>
              <a:gd name="connsiteX3" fmla="*/ 7115175 w 7115175"/>
              <a:gd name="connsiteY3" fmla="*/ 6858000 h 6858000"/>
              <a:gd name="connsiteX4" fmla="*/ 1533526 w 7115175"/>
              <a:gd name="connsiteY4" fmla="*/ 6848475 h 6858000"/>
              <a:gd name="connsiteX5" fmla="*/ 0 w 7115175"/>
              <a:gd name="connsiteY5" fmla="*/ 5048250 h 6858000"/>
              <a:gd name="connsiteX6" fmla="*/ 10287 w 7115175"/>
              <a:gd name="connsiteY6" fmla="*/ 0 h 6858000"/>
              <a:gd name="connsiteX0" fmla="*/ 0 w 7115175"/>
              <a:gd name="connsiteY0" fmla="*/ 5048250 h 6858000"/>
              <a:gd name="connsiteX1" fmla="*/ 5705475 w 7115175"/>
              <a:gd name="connsiteY1" fmla="*/ 0 h 6858000"/>
              <a:gd name="connsiteX2" fmla="*/ 7115175 w 7115175"/>
              <a:gd name="connsiteY2" fmla="*/ 0 h 6858000"/>
              <a:gd name="connsiteX3" fmla="*/ 7115175 w 7115175"/>
              <a:gd name="connsiteY3" fmla="*/ 6858000 h 6858000"/>
              <a:gd name="connsiteX4" fmla="*/ 1533526 w 7115175"/>
              <a:gd name="connsiteY4" fmla="*/ 6848475 h 6858000"/>
              <a:gd name="connsiteX5" fmla="*/ 0 w 7115175"/>
              <a:gd name="connsiteY5" fmla="*/ 504825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115175" h="6858000">
                <a:moveTo>
                  <a:pt x="0" y="5048250"/>
                </a:moveTo>
                <a:lnTo>
                  <a:pt x="5705475" y="0"/>
                </a:lnTo>
                <a:lnTo>
                  <a:pt x="7115175" y="0"/>
                </a:lnTo>
                <a:lnTo>
                  <a:pt x="7115175" y="6858000"/>
                </a:lnTo>
                <a:lnTo>
                  <a:pt x="1533526" y="6848475"/>
                </a:lnTo>
                <a:lnTo>
                  <a:pt x="0" y="5048250"/>
                </a:lnTo>
                <a:close/>
              </a:path>
            </a:pathLst>
          </a:custGeom>
          <a:solidFill>
            <a:schemeClr val="accent3">
              <a:alpha val="80000"/>
            </a:schemeClr>
          </a:solidFill>
        </p:spPr>
        <p:txBody>
          <a:bodyPr rIns="182880" anchor="ctr"/>
          <a:lstStyle>
            <a:lvl1pPr algn="r">
              <a:defRPr/>
            </a:lvl1pPr>
          </a:lstStyle>
          <a:p>
            <a:r>
              <a:rPr lang="tr-TR" smtClean="0"/>
              <a:t>Resim eklemek için simgeyi tıklatın</a:t>
            </a:r>
            <a:endParaRPr lang="en-US" dirty="0"/>
          </a:p>
        </p:txBody>
      </p:sp>
      <p:sp>
        <p:nvSpPr>
          <p:cNvPr id="9" name="Right Triangle 8"/>
          <p:cNvSpPr/>
          <p:nvPr/>
        </p:nvSpPr>
        <p:spPr>
          <a:xfrm>
            <a:off x="0" y="2647950"/>
            <a:ext cx="3571875" cy="4210050"/>
          </a:xfrm>
          <a:prstGeom prst="r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9"/>
          <p:cNvSpPr/>
          <p:nvPr/>
        </p:nvSpPr>
        <p:spPr>
          <a:xfrm>
            <a:off x="0" y="5048250"/>
            <a:ext cx="3571875" cy="1809750"/>
          </a:xfrm>
          <a:custGeom>
            <a:avLst/>
            <a:gdLst>
              <a:gd name="connsiteX0" fmla="*/ 0 w 3571875"/>
              <a:gd name="connsiteY0" fmla="*/ 4210050 h 4210050"/>
              <a:gd name="connsiteX1" fmla="*/ 0 w 3571875"/>
              <a:gd name="connsiteY1" fmla="*/ 0 h 4210050"/>
              <a:gd name="connsiteX2" fmla="*/ 3571875 w 3571875"/>
              <a:gd name="connsiteY2" fmla="*/ 4210050 h 4210050"/>
              <a:gd name="connsiteX3" fmla="*/ 0 w 3571875"/>
              <a:gd name="connsiteY3" fmla="*/ 4210050 h 4210050"/>
              <a:gd name="connsiteX0" fmla="*/ 0 w 3571875"/>
              <a:gd name="connsiteY0" fmla="*/ 1809750 h 1809750"/>
              <a:gd name="connsiteX1" fmla="*/ 1895475 w 3571875"/>
              <a:gd name="connsiteY1" fmla="*/ 0 h 1809750"/>
              <a:gd name="connsiteX2" fmla="*/ 3571875 w 3571875"/>
              <a:gd name="connsiteY2" fmla="*/ 1809750 h 1809750"/>
              <a:gd name="connsiteX3" fmla="*/ 0 w 3571875"/>
              <a:gd name="connsiteY3" fmla="*/ 1809750 h 1809750"/>
              <a:gd name="connsiteX0" fmla="*/ 0 w 3571875"/>
              <a:gd name="connsiteY0" fmla="*/ 1809750 h 1809750"/>
              <a:gd name="connsiteX1" fmla="*/ 2038350 w 3571875"/>
              <a:gd name="connsiteY1" fmla="*/ 0 h 1809750"/>
              <a:gd name="connsiteX2" fmla="*/ 3571875 w 3571875"/>
              <a:gd name="connsiteY2" fmla="*/ 1809750 h 1809750"/>
              <a:gd name="connsiteX3" fmla="*/ 0 w 3571875"/>
              <a:gd name="connsiteY3" fmla="*/ 1809750 h 1809750"/>
            </a:gdLst>
            <a:ahLst/>
            <a:cxnLst>
              <a:cxn ang="0">
                <a:pos x="connsiteX0" y="connsiteY0"/>
              </a:cxn>
              <a:cxn ang="0">
                <a:pos x="connsiteX1" y="connsiteY1"/>
              </a:cxn>
              <a:cxn ang="0">
                <a:pos x="connsiteX2" y="connsiteY2"/>
              </a:cxn>
              <a:cxn ang="0">
                <a:pos x="connsiteX3" y="connsiteY3"/>
              </a:cxn>
            </a:cxnLst>
            <a:rect l="l" t="t" r="r" b="b"/>
            <a:pathLst>
              <a:path w="3571875" h="1809750">
                <a:moveTo>
                  <a:pt x="0" y="1809750"/>
                </a:moveTo>
                <a:lnTo>
                  <a:pt x="2038350" y="0"/>
                </a:lnTo>
                <a:lnTo>
                  <a:pt x="3571875" y="1809750"/>
                </a:lnTo>
                <a:lnTo>
                  <a:pt x="0" y="1809750"/>
                </a:lnTo>
                <a:close/>
              </a:path>
            </a:pathLst>
          </a:cu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rot="19140000">
            <a:off x="671197" y="1717501"/>
            <a:ext cx="5486400" cy="867444"/>
          </a:xfrm>
        </p:spPr>
        <p:txBody>
          <a:bodyPr anchor="b"/>
          <a:lstStyle>
            <a:lvl1pPr algn="l">
              <a:defRPr sz="2800" b="0">
                <a:latin typeface="+mj-lt"/>
              </a:defRPr>
            </a:lvl1pPr>
          </a:lstStyle>
          <a:p>
            <a:r>
              <a:rPr lang="tr-TR" smtClean="0"/>
              <a:t>Asıl başlık stili için tıklatın</a:t>
            </a:r>
            <a:endParaRPr lang="en-US" dirty="0"/>
          </a:p>
        </p:txBody>
      </p:sp>
      <p:sp>
        <p:nvSpPr>
          <p:cNvPr id="4" name="Text Placeholder 3"/>
          <p:cNvSpPr>
            <a:spLocks noGrp="1"/>
          </p:cNvSpPr>
          <p:nvPr>
            <p:ph type="body" sz="half" idx="2"/>
          </p:nvPr>
        </p:nvSpPr>
        <p:spPr>
          <a:xfrm rot="19140000">
            <a:off x="1143479" y="2180529"/>
            <a:ext cx="6096545" cy="740664"/>
          </a:xfrm>
        </p:spPr>
        <p:txBody>
          <a:bodyPr/>
          <a:lstStyle>
            <a:lvl1pPr marL="0" indent="0">
              <a:buNone/>
              <a:defRPr sz="1400">
                <a:solidFill>
                  <a:schemeClr val="tx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Date Placeholder 4"/>
          <p:cNvSpPr>
            <a:spLocks noGrp="1"/>
          </p:cNvSpPr>
          <p:nvPr>
            <p:ph type="dt" sz="half" idx="10"/>
          </p:nvPr>
        </p:nvSpPr>
        <p:spPr/>
        <p:txBody>
          <a:bodyPr/>
          <a:lstStyle/>
          <a:p>
            <a:fld id="{A23720DD-5B6D-40BF-8493-A6B52D484E6B}" type="datetimeFigureOut">
              <a:rPr lang="tr-TR" smtClean="0"/>
              <a:t>29.11.2023</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F302176B-0E47-46AC-8F43-DAB4B8A37D06}" type="slidenum">
              <a:rPr lang="tr-TR" smtClean="0"/>
              <a:t>‹#›</a:t>
            </a:fld>
            <a:endParaRPr lang="tr-T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Freeform 6"/>
          <p:cNvSpPr/>
          <p:nvPr/>
        </p:nvSpPr>
        <p:spPr>
          <a:xfrm>
            <a:off x="-2382" y="5050633"/>
            <a:ext cx="3574257" cy="1807368"/>
          </a:xfrm>
          <a:custGeom>
            <a:avLst/>
            <a:gdLst>
              <a:gd name="connsiteX0" fmla="*/ 0 w 3571875"/>
              <a:gd name="connsiteY0" fmla="*/ 4210050 h 4210050"/>
              <a:gd name="connsiteX1" fmla="*/ 0 w 3571875"/>
              <a:gd name="connsiteY1" fmla="*/ 0 h 4210050"/>
              <a:gd name="connsiteX2" fmla="*/ 3571875 w 3571875"/>
              <a:gd name="connsiteY2" fmla="*/ 4210050 h 4210050"/>
              <a:gd name="connsiteX3" fmla="*/ 0 w 3571875"/>
              <a:gd name="connsiteY3" fmla="*/ 4210050 h 4210050"/>
              <a:gd name="connsiteX0" fmla="*/ 0 w 3571875"/>
              <a:gd name="connsiteY0" fmla="*/ 4210050 h 4210050"/>
              <a:gd name="connsiteX1" fmla="*/ 0 w 3571875"/>
              <a:gd name="connsiteY1" fmla="*/ 0 h 4210050"/>
              <a:gd name="connsiteX2" fmla="*/ 2028825 w 3571875"/>
              <a:gd name="connsiteY2" fmla="*/ 2388394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205038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393157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393157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281238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393157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393157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76450 w 3571875"/>
              <a:gd name="connsiteY2" fmla="*/ 2274094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245519 w 3571875"/>
              <a:gd name="connsiteY2" fmla="*/ 2405063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38350 w 3571875"/>
              <a:gd name="connsiteY2" fmla="*/ 2405063 h 4210050"/>
              <a:gd name="connsiteX3" fmla="*/ 3571875 w 3571875"/>
              <a:gd name="connsiteY3" fmla="*/ 4210050 h 4210050"/>
              <a:gd name="connsiteX4" fmla="*/ 0 w 3571875"/>
              <a:gd name="connsiteY4" fmla="*/ 4210050 h 4210050"/>
              <a:gd name="connsiteX0" fmla="*/ 0 w 3571875"/>
              <a:gd name="connsiteY0" fmla="*/ 2433637 h 2433637"/>
              <a:gd name="connsiteX1" fmla="*/ 257175 w 3571875"/>
              <a:gd name="connsiteY1" fmla="*/ 0 h 2433637"/>
              <a:gd name="connsiteX2" fmla="*/ 2038350 w 3571875"/>
              <a:gd name="connsiteY2" fmla="*/ 628650 h 2433637"/>
              <a:gd name="connsiteX3" fmla="*/ 3571875 w 3571875"/>
              <a:gd name="connsiteY3" fmla="*/ 2433637 h 2433637"/>
              <a:gd name="connsiteX4" fmla="*/ 0 w 3571875"/>
              <a:gd name="connsiteY4" fmla="*/ 2433637 h 2433637"/>
              <a:gd name="connsiteX0" fmla="*/ 2382 w 3574257"/>
              <a:gd name="connsiteY0" fmla="*/ 1807368 h 1807368"/>
              <a:gd name="connsiteX1" fmla="*/ 0 w 3574257"/>
              <a:gd name="connsiteY1" fmla="*/ 0 h 1807368"/>
              <a:gd name="connsiteX2" fmla="*/ 2040732 w 3574257"/>
              <a:gd name="connsiteY2" fmla="*/ 2381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1924051 w 3574257"/>
              <a:gd name="connsiteY2" fmla="*/ 307181 h 1807368"/>
              <a:gd name="connsiteX3" fmla="*/ 3574257 w 3574257"/>
              <a:gd name="connsiteY3" fmla="*/ 1807368 h 1807368"/>
              <a:gd name="connsiteX4" fmla="*/ 2382 w 3574257"/>
              <a:gd name="connsiteY4" fmla="*/ 1807368 h 1807368"/>
              <a:gd name="connsiteX0" fmla="*/ 2382 w 3574257"/>
              <a:gd name="connsiteY0" fmla="*/ 1809749 h 1809749"/>
              <a:gd name="connsiteX1" fmla="*/ 0 w 3574257"/>
              <a:gd name="connsiteY1" fmla="*/ 2381 h 1809749"/>
              <a:gd name="connsiteX2" fmla="*/ 2038351 w 3574257"/>
              <a:gd name="connsiteY2" fmla="*/ 0 h 1809749"/>
              <a:gd name="connsiteX3" fmla="*/ 3574257 w 3574257"/>
              <a:gd name="connsiteY3" fmla="*/ 1809749 h 1809749"/>
              <a:gd name="connsiteX4" fmla="*/ 2382 w 3574257"/>
              <a:gd name="connsiteY4" fmla="*/ 1809749 h 1809749"/>
              <a:gd name="connsiteX0" fmla="*/ 2382 w 3574257"/>
              <a:gd name="connsiteY0" fmla="*/ 1807368 h 1807368"/>
              <a:gd name="connsiteX1" fmla="*/ 0 w 3574257"/>
              <a:gd name="connsiteY1" fmla="*/ 0 h 1807368"/>
              <a:gd name="connsiteX2" fmla="*/ 1640682 w 3574257"/>
              <a:gd name="connsiteY2" fmla="*/ 450057 h 1807368"/>
              <a:gd name="connsiteX3" fmla="*/ 3574257 w 3574257"/>
              <a:gd name="connsiteY3" fmla="*/ 1807368 h 1807368"/>
              <a:gd name="connsiteX4" fmla="*/ 2382 w 3574257"/>
              <a:gd name="connsiteY4" fmla="*/ 1807368 h 1807368"/>
              <a:gd name="connsiteX0" fmla="*/ 2382 w 3574257"/>
              <a:gd name="connsiteY0" fmla="*/ 1809749 h 1809749"/>
              <a:gd name="connsiteX1" fmla="*/ 0 w 3574257"/>
              <a:gd name="connsiteY1" fmla="*/ 2381 h 1809749"/>
              <a:gd name="connsiteX2" fmla="*/ 2038351 w 3574257"/>
              <a:gd name="connsiteY2" fmla="*/ 0 h 1809749"/>
              <a:gd name="connsiteX3" fmla="*/ 3574257 w 3574257"/>
              <a:gd name="connsiteY3" fmla="*/ 1809749 h 1809749"/>
              <a:gd name="connsiteX4" fmla="*/ 2382 w 3574257"/>
              <a:gd name="connsiteY4" fmla="*/ 1809749 h 1809749"/>
              <a:gd name="connsiteX0" fmla="*/ 2382 w 3574257"/>
              <a:gd name="connsiteY0" fmla="*/ 1807368 h 1807368"/>
              <a:gd name="connsiteX1" fmla="*/ 0 w 3574257"/>
              <a:gd name="connsiteY1" fmla="*/ 0 h 1807368"/>
              <a:gd name="connsiteX2" fmla="*/ 1657351 w 3574257"/>
              <a:gd name="connsiteY2" fmla="*/ 230982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2040732 w 3574257"/>
              <a:gd name="connsiteY2" fmla="*/ 2382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1774032 w 3574257"/>
              <a:gd name="connsiteY2" fmla="*/ 161925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1969294 w 3574257"/>
              <a:gd name="connsiteY2" fmla="*/ 21432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1819275 w 3574257"/>
              <a:gd name="connsiteY2" fmla="*/ 200026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2045494 w 3574257"/>
              <a:gd name="connsiteY2" fmla="*/ 1 h 1807368"/>
              <a:gd name="connsiteX3" fmla="*/ 3574257 w 3574257"/>
              <a:gd name="connsiteY3" fmla="*/ 1807368 h 1807368"/>
              <a:gd name="connsiteX4" fmla="*/ 2382 w 3574257"/>
              <a:gd name="connsiteY4" fmla="*/ 1807368 h 18073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74257" h="1807368">
                <a:moveTo>
                  <a:pt x="2382" y="1807368"/>
                </a:moveTo>
                <a:lnTo>
                  <a:pt x="0" y="0"/>
                </a:lnTo>
                <a:lnTo>
                  <a:pt x="2045494" y="1"/>
                </a:lnTo>
                <a:lnTo>
                  <a:pt x="3574257" y="1807368"/>
                </a:lnTo>
                <a:lnTo>
                  <a:pt x="2382" y="1807368"/>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reeform 7"/>
          <p:cNvSpPr/>
          <p:nvPr/>
        </p:nvSpPr>
        <p:spPr>
          <a:xfrm>
            <a:off x="-2380" y="5051292"/>
            <a:ext cx="9146380" cy="1806709"/>
          </a:xfrm>
          <a:custGeom>
            <a:avLst/>
            <a:gdLst>
              <a:gd name="connsiteX0" fmla="*/ 0 w 3350419"/>
              <a:gd name="connsiteY0" fmla="*/ 2081213 h 2083594"/>
              <a:gd name="connsiteX1" fmla="*/ 3031331 w 3350419"/>
              <a:gd name="connsiteY1" fmla="*/ 0 h 2083594"/>
              <a:gd name="connsiteX2" fmla="*/ 3350419 w 3350419"/>
              <a:gd name="connsiteY2" fmla="*/ 80963 h 2083594"/>
              <a:gd name="connsiteX3" fmla="*/ 3350419 w 3350419"/>
              <a:gd name="connsiteY3" fmla="*/ 2083594 h 2083594"/>
              <a:gd name="connsiteX4" fmla="*/ 0 w 3350419"/>
              <a:gd name="connsiteY4" fmla="*/ 2081213 h 2083594"/>
              <a:gd name="connsiteX0" fmla="*/ 0 w 3112294"/>
              <a:gd name="connsiteY0" fmla="*/ 2019301 h 2083594"/>
              <a:gd name="connsiteX1" fmla="*/ 2793206 w 3112294"/>
              <a:gd name="connsiteY1" fmla="*/ 0 h 2083594"/>
              <a:gd name="connsiteX2" fmla="*/ 3112294 w 3112294"/>
              <a:gd name="connsiteY2" fmla="*/ 80963 h 2083594"/>
              <a:gd name="connsiteX3" fmla="*/ 3112294 w 3112294"/>
              <a:gd name="connsiteY3" fmla="*/ 2083594 h 2083594"/>
              <a:gd name="connsiteX4" fmla="*/ 0 w 3112294"/>
              <a:gd name="connsiteY4" fmla="*/ 2019301 h 2083594"/>
              <a:gd name="connsiteX0" fmla="*/ 0 w 3345656"/>
              <a:gd name="connsiteY0" fmla="*/ 2097882 h 2097882"/>
              <a:gd name="connsiteX1" fmla="*/ 3026568 w 3345656"/>
              <a:gd name="connsiteY1" fmla="*/ 0 h 2097882"/>
              <a:gd name="connsiteX2" fmla="*/ 3345656 w 3345656"/>
              <a:gd name="connsiteY2" fmla="*/ 80963 h 2097882"/>
              <a:gd name="connsiteX3" fmla="*/ 3345656 w 3345656"/>
              <a:gd name="connsiteY3" fmla="*/ 2083594 h 2097882"/>
              <a:gd name="connsiteX4" fmla="*/ 0 w 3345656"/>
              <a:gd name="connsiteY4" fmla="*/ 2097882 h 2097882"/>
              <a:gd name="connsiteX0" fmla="*/ 0 w 2800350"/>
              <a:gd name="connsiteY0" fmla="*/ 1935957 h 2083594"/>
              <a:gd name="connsiteX1" fmla="*/ 2481262 w 2800350"/>
              <a:gd name="connsiteY1" fmla="*/ 0 h 2083594"/>
              <a:gd name="connsiteX2" fmla="*/ 2800350 w 2800350"/>
              <a:gd name="connsiteY2" fmla="*/ 80963 h 2083594"/>
              <a:gd name="connsiteX3" fmla="*/ 2800350 w 2800350"/>
              <a:gd name="connsiteY3" fmla="*/ 2083594 h 2083594"/>
              <a:gd name="connsiteX4" fmla="*/ 0 w 2800350"/>
              <a:gd name="connsiteY4" fmla="*/ 1935957 h 2083594"/>
              <a:gd name="connsiteX0" fmla="*/ 0 w 3352800"/>
              <a:gd name="connsiteY0" fmla="*/ 2083594 h 2083594"/>
              <a:gd name="connsiteX1" fmla="*/ 3033712 w 3352800"/>
              <a:gd name="connsiteY1" fmla="*/ 0 h 2083594"/>
              <a:gd name="connsiteX2" fmla="*/ 3352800 w 3352800"/>
              <a:gd name="connsiteY2" fmla="*/ 80963 h 2083594"/>
              <a:gd name="connsiteX3" fmla="*/ 3352800 w 3352800"/>
              <a:gd name="connsiteY3" fmla="*/ 2083594 h 2083594"/>
              <a:gd name="connsiteX4" fmla="*/ 0 w 3352800"/>
              <a:gd name="connsiteY4" fmla="*/ 2083594 h 2083594"/>
              <a:gd name="connsiteX0" fmla="*/ 0 w 3352800"/>
              <a:gd name="connsiteY0" fmla="*/ 2002631 h 2002631"/>
              <a:gd name="connsiteX1" fmla="*/ 3033712 w 3352800"/>
              <a:gd name="connsiteY1" fmla="*/ 15716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988469 w 3352800"/>
              <a:gd name="connsiteY1" fmla="*/ 59530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3966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45314 w 3352800"/>
              <a:gd name="connsiteY1" fmla="*/ 12246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4839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75865 w 3352800"/>
              <a:gd name="connsiteY1" fmla="*/ 8178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901 h 2002901"/>
              <a:gd name="connsiteX1" fmla="*/ 2836585 w 3352800"/>
              <a:gd name="connsiteY1" fmla="*/ 0 h 2002901"/>
              <a:gd name="connsiteX2" fmla="*/ 3352800 w 3352800"/>
              <a:gd name="connsiteY2" fmla="*/ 270 h 2002901"/>
              <a:gd name="connsiteX3" fmla="*/ 3352800 w 3352800"/>
              <a:gd name="connsiteY3" fmla="*/ 2002901 h 2002901"/>
              <a:gd name="connsiteX4" fmla="*/ 0 w 3352800"/>
              <a:gd name="connsiteY4" fmla="*/ 2002901 h 2002901"/>
              <a:gd name="connsiteX0" fmla="*/ 0 w 3352800"/>
              <a:gd name="connsiteY0" fmla="*/ 2002631 h 2002631"/>
              <a:gd name="connsiteX1" fmla="*/ 754045 w 3352800"/>
              <a:gd name="connsiteY1" fmla="*/ 1468326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534305 h 534305"/>
              <a:gd name="connsiteX1" fmla="*/ 754045 w 3352800"/>
              <a:gd name="connsiteY1" fmla="*/ 0 h 534305"/>
              <a:gd name="connsiteX2" fmla="*/ 3352800 w 3352800"/>
              <a:gd name="connsiteY2" fmla="*/ 7687 h 534305"/>
              <a:gd name="connsiteX3" fmla="*/ 3352800 w 3352800"/>
              <a:gd name="connsiteY3" fmla="*/ 534305 h 534305"/>
              <a:gd name="connsiteX4" fmla="*/ 0 w 3352800"/>
              <a:gd name="connsiteY4" fmla="*/ 534305 h 534305"/>
              <a:gd name="connsiteX0" fmla="*/ 0 w 3352800"/>
              <a:gd name="connsiteY0" fmla="*/ 534305 h 534305"/>
              <a:gd name="connsiteX1" fmla="*/ 754045 w 3352800"/>
              <a:gd name="connsiteY1" fmla="*/ 0 h 534305"/>
              <a:gd name="connsiteX2" fmla="*/ 3352800 w 3352800"/>
              <a:gd name="connsiteY2" fmla="*/ 7687 h 534305"/>
              <a:gd name="connsiteX3" fmla="*/ 3352800 w 3352800"/>
              <a:gd name="connsiteY3" fmla="*/ 534305 h 534305"/>
              <a:gd name="connsiteX4" fmla="*/ 0 w 3352800"/>
              <a:gd name="connsiteY4" fmla="*/ 534305 h 534305"/>
              <a:gd name="connsiteX0" fmla="*/ 0 w 3352800"/>
              <a:gd name="connsiteY0" fmla="*/ 526618 h 526618"/>
              <a:gd name="connsiteX1" fmla="*/ 980611 w 3352800"/>
              <a:gd name="connsiteY1" fmla="*/ 93681 h 526618"/>
              <a:gd name="connsiteX2" fmla="*/ 3352800 w 3352800"/>
              <a:gd name="connsiteY2" fmla="*/ 0 h 526618"/>
              <a:gd name="connsiteX3" fmla="*/ 3352800 w 3352800"/>
              <a:gd name="connsiteY3" fmla="*/ 526618 h 526618"/>
              <a:gd name="connsiteX4" fmla="*/ 0 w 3352800"/>
              <a:gd name="connsiteY4" fmla="*/ 526618 h 526618"/>
              <a:gd name="connsiteX0" fmla="*/ 0 w 3352800"/>
              <a:gd name="connsiteY0" fmla="*/ 526888 h 526888"/>
              <a:gd name="connsiteX1" fmla="*/ 744735 w 3352800"/>
              <a:gd name="connsiteY1" fmla="*/ 0 h 526888"/>
              <a:gd name="connsiteX2" fmla="*/ 3352800 w 3352800"/>
              <a:gd name="connsiteY2" fmla="*/ 270 h 526888"/>
              <a:gd name="connsiteX3" fmla="*/ 3352800 w 3352800"/>
              <a:gd name="connsiteY3" fmla="*/ 526888 h 526888"/>
              <a:gd name="connsiteX4" fmla="*/ 0 w 3352800"/>
              <a:gd name="connsiteY4" fmla="*/ 526888 h 526888"/>
              <a:gd name="connsiteX0" fmla="*/ 0 w 3352800"/>
              <a:gd name="connsiteY0" fmla="*/ 526618 h 526618"/>
              <a:gd name="connsiteX1" fmla="*/ 811948 w 3352800"/>
              <a:gd name="connsiteY1" fmla="*/ 60921 h 526618"/>
              <a:gd name="connsiteX2" fmla="*/ 3352800 w 3352800"/>
              <a:gd name="connsiteY2" fmla="*/ 0 h 526618"/>
              <a:gd name="connsiteX3" fmla="*/ 3352800 w 3352800"/>
              <a:gd name="connsiteY3" fmla="*/ 526618 h 526618"/>
              <a:gd name="connsiteX4" fmla="*/ 0 w 3352800"/>
              <a:gd name="connsiteY4" fmla="*/ 526618 h 526618"/>
              <a:gd name="connsiteX0" fmla="*/ 0 w 3352800"/>
              <a:gd name="connsiteY0" fmla="*/ 527584 h 527584"/>
              <a:gd name="connsiteX1" fmla="*/ 751718 w 3352800"/>
              <a:gd name="connsiteY1" fmla="*/ 0 h 527584"/>
              <a:gd name="connsiteX2" fmla="*/ 3352800 w 3352800"/>
              <a:gd name="connsiteY2" fmla="*/ 966 h 527584"/>
              <a:gd name="connsiteX3" fmla="*/ 3352800 w 3352800"/>
              <a:gd name="connsiteY3" fmla="*/ 527584 h 527584"/>
              <a:gd name="connsiteX4" fmla="*/ 0 w 3352800"/>
              <a:gd name="connsiteY4" fmla="*/ 527584 h 527584"/>
              <a:gd name="connsiteX0" fmla="*/ 0 w 3352800"/>
              <a:gd name="connsiteY0" fmla="*/ 527584 h 527584"/>
              <a:gd name="connsiteX1" fmla="*/ 751718 w 3352800"/>
              <a:gd name="connsiteY1" fmla="*/ 0 h 527584"/>
              <a:gd name="connsiteX2" fmla="*/ 3241069 w 3352800"/>
              <a:gd name="connsiteY2" fmla="*/ 94144 h 527584"/>
              <a:gd name="connsiteX3" fmla="*/ 3352800 w 3352800"/>
              <a:gd name="connsiteY3" fmla="*/ 527584 h 527584"/>
              <a:gd name="connsiteX4" fmla="*/ 0 w 3352800"/>
              <a:gd name="connsiteY4" fmla="*/ 527584 h 527584"/>
              <a:gd name="connsiteX0" fmla="*/ 0 w 3352800"/>
              <a:gd name="connsiteY0" fmla="*/ 527584 h 527584"/>
              <a:gd name="connsiteX1" fmla="*/ 751718 w 3352800"/>
              <a:gd name="connsiteY1" fmla="*/ 0 h 527584"/>
              <a:gd name="connsiteX2" fmla="*/ 3352800 w 3352800"/>
              <a:gd name="connsiteY2" fmla="*/ 271 h 527584"/>
              <a:gd name="connsiteX3" fmla="*/ 3352800 w 3352800"/>
              <a:gd name="connsiteY3" fmla="*/ 527584 h 527584"/>
              <a:gd name="connsiteX4" fmla="*/ 0 w 3352800"/>
              <a:gd name="connsiteY4" fmla="*/ 527584 h 527584"/>
              <a:gd name="connsiteX0" fmla="*/ 0 w 3352800"/>
              <a:gd name="connsiteY0" fmla="*/ 527313 h 527313"/>
              <a:gd name="connsiteX1" fmla="*/ 900984 w 3352800"/>
              <a:gd name="connsiteY1" fmla="*/ 97774 h 527313"/>
              <a:gd name="connsiteX2" fmla="*/ 3352800 w 3352800"/>
              <a:gd name="connsiteY2" fmla="*/ 0 h 527313"/>
              <a:gd name="connsiteX3" fmla="*/ 3352800 w 3352800"/>
              <a:gd name="connsiteY3" fmla="*/ 527313 h 527313"/>
              <a:gd name="connsiteX4" fmla="*/ 0 w 3352800"/>
              <a:gd name="connsiteY4" fmla="*/ 527313 h 527313"/>
              <a:gd name="connsiteX0" fmla="*/ 0 w 3352800"/>
              <a:gd name="connsiteY0" fmla="*/ 527584 h 527584"/>
              <a:gd name="connsiteX1" fmla="*/ 748227 w 3352800"/>
              <a:gd name="connsiteY1" fmla="*/ 0 h 527584"/>
              <a:gd name="connsiteX2" fmla="*/ 3352800 w 3352800"/>
              <a:gd name="connsiteY2" fmla="*/ 271 h 527584"/>
              <a:gd name="connsiteX3" fmla="*/ 3352800 w 3352800"/>
              <a:gd name="connsiteY3" fmla="*/ 527584 h 527584"/>
              <a:gd name="connsiteX4" fmla="*/ 0 w 3352800"/>
              <a:gd name="connsiteY4" fmla="*/ 527584 h 5275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52800" h="527584">
                <a:moveTo>
                  <a:pt x="0" y="527584"/>
                </a:moveTo>
                <a:lnTo>
                  <a:pt x="748227" y="0"/>
                </a:lnTo>
                <a:lnTo>
                  <a:pt x="3352800" y="271"/>
                </a:lnTo>
                <a:lnTo>
                  <a:pt x="3352800" y="527584"/>
                </a:lnTo>
                <a:lnTo>
                  <a:pt x="0" y="527584"/>
                </a:lnTo>
                <a:close/>
              </a:path>
            </a:pathLst>
          </a:cu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22960" y="365760"/>
            <a:ext cx="7520940" cy="548640"/>
          </a:xfrm>
          <a:prstGeom prst="rect">
            <a:avLst/>
          </a:prstGeom>
        </p:spPr>
        <p:txBody>
          <a:bodyPr vert="horz" lIns="91440" tIns="45720" rIns="91440" bIns="45720" rtlCol="0" anchor="ctr">
            <a:noAutofit/>
          </a:bodyPr>
          <a:lstStyle/>
          <a:p>
            <a:r>
              <a:rPr lang="tr-TR" smtClean="0"/>
              <a:t>Asıl başlık stili için tıklatın</a:t>
            </a:r>
            <a:endParaRPr lang="en-US" dirty="0"/>
          </a:p>
        </p:txBody>
      </p:sp>
      <p:sp>
        <p:nvSpPr>
          <p:cNvPr id="3" name="Text Placeholder 2"/>
          <p:cNvSpPr>
            <a:spLocks noGrp="1"/>
          </p:cNvSpPr>
          <p:nvPr>
            <p:ph type="body" idx="1"/>
          </p:nvPr>
        </p:nvSpPr>
        <p:spPr>
          <a:xfrm>
            <a:off x="822960" y="1100628"/>
            <a:ext cx="7520940" cy="3579849"/>
          </a:xfrm>
          <a:prstGeom prst="rect">
            <a:avLst/>
          </a:prstGeom>
        </p:spPr>
        <p:txBody>
          <a:bodyPr vert="horz" lIns="91440" tIns="45720" rIns="91440" bIns="45720" rtlCol="0">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2"/>
          </p:nvPr>
        </p:nvSpPr>
        <p:spPr>
          <a:xfrm rot="19140000">
            <a:off x="201168" y="5870448"/>
            <a:ext cx="2176272" cy="201168"/>
          </a:xfrm>
          <a:prstGeom prst="rect">
            <a:avLst/>
          </a:prstGeom>
        </p:spPr>
        <p:txBody>
          <a:bodyPr vert="horz" lIns="91440" tIns="45720" rIns="91440" bIns="45720" rtlCol="0" anchor="ctr"/>
          <a:lstStyle>
            <a:lvl1pPr algn="l">
              <a:defRPr sz="1200">
                <a:solidFill>
                  <a:srgbClr val="FFFFFF"/>
                </a:solidFill>
              </a:defRPr>
            </a:lvl1pPr>
          </a:lstStyle>
          <a:p>
            <a:fld id="{A23720DD-5B6D-40BF-8493-A6B52D484E6B}" type="datetimeFigureOut">
              <a:rPr lang="tr-TR" smtClean="0"/>
              <a:t>29.11.2023</a:t>
            </a:fld>
            <a:endParaRPr lang="tr-TR"/>
          </a:p>
        </p:txBody>
      </p:sp>
      <p:sp>
        <p:nvSpPr>
          <p:cNvPr id="5" name="Footer Placeholder 4"/>
          <p:cNvSpPr>
            <a:spLocks noGrp="1"/>
          </p:cNvSpPr>
          <p:nvPr>
            <p:ph type="ftr" sz="quarter" idx="3"/>
          </p:nvPr>
        </p:nvSpPr>
        <p:spPr>
          <a:xfrm>
            <a:off x="3517514" y="6285122"/>
            <a:ext cx="4724400" cy="274320"/>
          </a:xfrm>
          <a:prstGeom prst="rect">
            <a:avLst/>
          </a:prstGeom>
        </p:spPr>
        <p:txBody>
          <a:bodyPr vert="horz" lIns="91440" tIns="45720" rIns="91440" bIns="45720" rtlCol="0" anchor="ctr"/>
          <a:lstStyle>
            <a:lvl1pPr algn="r">
              <a:defRPr sz="1000" cap="all" spc="200" baseline="0">
                <a:solidFill>
                  <a:srgbClr val="FFFFFF"/>
                </a:solidFill>
              </a:defRPr>
            </a:lvl1pPr>
          </a:lstStyle>
          <a:p>
            <a:endParaRPr lang="tr-TR"/>
          </a:p>
        </p:txBody>
      </p:sp>
      <p:sp>
        <p:nvSpPr>
          <p:cNvPr id="6" name="Slide Number Placeholder 5"/>
          <p:cNvSpPr>
            <a:spLocks noGrp="1"/>
          </p:cNvSpPr>
          <p:nvPr>
            <p:ph type="sldNum" sz="quarter" idx="4"/>
          </p:nvPr>
        </p:nvSpPr>
        <p:spPr>
          <a:xfrm>
            <a:off x="8401038" y="6170822"/>
            <a:ext cx="502920" cy="502920"/>
          </a:xfrm>
          <a:prstGeom prst="ellipse">
            <a:avLst/>
          </a:prstGeom>
          <a:ln w="19050">
            <a:solidFill>
              <a:srgbClr val="FFFFFF"/>
            </a:solidFill>
          </a:ln>
        </p:spPr>
        <p:txBody>
          <a:bodyPr vert="horz" lIns="9144" tIns="9144" rIns="9144" bIns="9144" rtlCol="0" anchor="ctr">
            <a:normAutofit/>
          </a:bodyPr>
          <a:lstStyle>
            <a:lvl1pPr algn="ctr">
              <a:defRPr sz="1650">
                <a:solidFill>
                  <a:srgbClr val="FFFFFF"/>
                </a:solidFill>
              </a:defRPr>
            </a:lvl1pPr>
          </a:lstStyle>
          <a:p>
            <a:fld id="{F302176B-0E47-46AC-8F43-DAB4B8A37D06}" type="slidenum">
              <a:rPr lang="tr-TR" smtClean="0"/>
              <a:t>‹#›</a:t>
            </a:fld>
            <a:endParaRPr lang="tr-TR"/>
          </a:p>
        </p:txBody>
      </p:sp>
    </p:spTree>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xStyles>
    <p:titleStyle>
      <a:lvl1pPr algn="l" defTabSz="914400" rtl="0" eaLnBrk="1" latinLnBrk="0" hangingPunct="1">
        <a:spcBef>
          <a:spcPct val="0"/>
        </a:spcBef>
        <a:buNone/>
        <a:defRPr sz="2800" kern="1200" cap="all" baseline="0">
          <a:solidFill>
            <a:schemeClr val="tx1"/>
          </a:solidFill>
          <a:latin typeface="+mj-lt"/>
          <a:ea typeface="+mj-ea"/>
          <a:cs typeface="+mj-cs"/>
        </a:defRPr>
      </a:lvl1pPr>
    </p:titleStyle>
    <p:bodyStyle>
      <a:lvl1pPr marL="342900" indent="-342900" algn="l" defTabSz="914400" rtl="0" eaLnBrk="1" latinLnBrk="0" hangingPunct="1">
        <a:spcBef>
          <a:spcPts val="800"/>
        </a:spcBef>
        <a:buFont typeface="Arial" pitchFamily="34" charset="0"/>
        <a:buNone/>
        <a:defRPr sz="1600" b="1" kern="1200">
          <a:solidFill>
            <a:schemeClr val="tx1"/>
          </a:solidFill>
          <a:latin typeface="+mn-lt"/>
          <a:ea typeface="+mn-ea"/>
          <a:cs typeface="+mn-cs"/>
        </a:defRPr>
      </a:lvl1pPr>
      <a:lvl2pPr marL="173736" indent="-173736"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2pPr>
      <a:lvl3pPr marL="402336" indent="-164592"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3pPr>
      <a:lvl4pPr marL="630936" indent="-164592"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4pPr>
      <a:lvl5pPr marL="859536" indent="-173736"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5pPr>
      <a:lvl6pPr marL="1097280" indent="-173736"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6pPr>
      <a:lvl7pPr marL="1353312" indent="-164592"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7pPr>
      <a:lvl8pPr marL="1581912" indent="-164592"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8pPr>
      <a:lvl9pPr marL="1792224" indent="-164592"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2.xml"/><Relationship Id="rId5" Type="http://schemas.openxmlformats.org/officeDocument/2006/relationships/image" Target="../media/image15.jpeg"/><Relationship Id="rId4" Type="http://schemas.openxmlformats.org/officeDocument/2006/relationships/image" Target="../media/image14.jpe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chart" Target="../charts/chart4.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chart" Target="../charts/chart6.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chart" Target="../charts/chart9.xml"/><Relationship Id="rId2" Type="http://schemas.openxmlformats.org/officeDocument/2006/relationships/chart" Target="../charts/chart8.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2.xml"/><Relationship Id="rId5" Type="http://schemas.openxmlformats.org/officeDocument/2006/relationships/image" Target="../media/image19.jpg"/><Relationship Id="rId4" Type="http://schemas.openxmlformats.org/officeDocument/2006/relationships/image" Target="../media/image18.jpe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Layout" Target="../slideLayouts/slideLayout2.xml"/><Relationship Id="rId6" Type="http://schemas.openxmlformats.org/officeDocument/2006/relationships/image" Target="../media/image24.jpg"/><Relationship Id="rId5" Type="http://schemas.openxmlformats.org/officeDocument/2006/relationships/image" Target="../media/image23.jpg"/><Relationship Id="rId4" Type="http://schemas.openxmlformats.org/officeDocument/2006/relationships/image" Target="../media/image22.jpeg"/></Relationships>
</file>

<file path=ppt/slides/_rels/slide4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2.xml"/><Relationship Id="rId5" Type="http://schemas.openxmlformats.org/officeDocument/2006/relationships/image" Target="../media/image8.jpeg"/><Relationship Id="rId4" Type="http://schemas.openxmlformats.org/officeDocument/2006/relationships/image" Target="../media/image7.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1043608" y="1196752"/>
            <a:ext cx="6984776" cy="1584176"/>
          </a:xfrm>
        </p:spPr>
        <p:txBody>
          <a:bodyPr>
            <a:normAutofit/>
          </a:bodyPr>
          <a:lstStyle/>
          <a:p>
            <a:r>
              <a:rPr lang="tr-TR" b="1" dirty="0" smtClean="0">
                <a:solidFill>
                  <a:schemeClr val="tx1">
                    <a:lumMod val="95000"/>
                    <a:lumOff val="5000"/>
                  </a:schemeClr>
                </a:solidFill>
              </a:rPr>
              <a:t>RAMADA RESORT BY WYNDHAM SİDE </a:t>
            </a:r>
            <a:br>
              <a:rPr lang="tr-TR" b="1" dirty="0" smtClean="0">
                <a:solidFill>
                  <a:schemeClr val="tx1">
                    <a:lumMod val="95000"/>
                    <a:lumOff val="5000"/>
                  </a:schemeClr>
                </a:solidFill>
              </a:rPr>
            </a:br>
            <a:r>
              <a:rPr lang="tr-TR" b="1" dirty="0" smtClean="0">
                <a:solidFill>
                  <a:schemeClr val="tx1">
                    <a:lumMod val="95000"/>
                    <a:lumOff val="5000"/>
                  </a:schemeClr>
                </a:solidFill>
              </a:rPr>
              <a:t>SÜRDÜRÜLEBİLİRLİK RAPORU</a:t>
            </a:r>
            <a:r>
              <a:rPr lang="tr-TR" b="1" dirty="0" smtClean="0"/>
              <a:t/>
            </a:r>
            <a:br>
              <a:rPr lang="tr-TR" b="1" dirty="0" smtClean="0"/>
            </a:br>
            <a:endParaRPr lang="tr-TR" b="1" dirty="0"/>
          </a:p>
        </p:txBody>
      </p:sp>
      <p:sp>
        <p:nvSpPr>
          <p:cNvPr id="3" name="İçerik Yer Tutucusu 2"/>
          <p:cNvSpPr>
            <a:spLocks noGrp="1"/>
          </p:cNvSpPr>
          <p:nvPr>
            <p:ph idx="1"/>
          </p:nvPr>
        </p:nvSpPr>
        <p:spPr>
          <a:xfrm>
            <a:off x="611560" y="457200"/>
            <a:ext cx="7920880" cy="4555976"/>
          </a:xfrm>
        </p:spPr>
        <p:txBody>
          <a:bodyPr>
            <a:normAutofit/>
          </a:bodyPr>
          <a:lstStyle/>
          <a:p>
            <a:endParaRPr lang="tr-TR" dirty="0" smtClean="0"/>
          </a:p>
          <a:p>
            <a:endParaRPr lang="tr-TR" dirty="0" smtClean="0"/>
          </a:p>
          <a:p>
            <a:endParaRPr lang="tr-TR" dirty="0" smtClean="0"/>
          </a:p>
          <a:p>
            <a:endParaRPr lang="tr-TR" dirty="0" smtClean="0"/>
          </a:p>
          <a:p>
            <a:endParaRPr lang="tr-TR" dirty="0" smtClean="0"/>
          </a:p>
          <a:p>
            <a:endParaRPr lang="tr-TR" dirty="0" smtClean="0"/>
          </a:p>
          <a:p>
            <a:pPr marL="0" indent="0">
              <a:buNone/>
            </a:pPr>
            <a:r>
              <a:rPr lang="tr-TR" dirty="0" smtClean="0"/>
              <a:t>                      </a:t>
            </a:r>
          </a:p>
          <a:p>
            <a:pPr marL="0" indent="0">
              <a:buNone/>
            </a:pPr>
            <a:endParaRPr lang="tr-TR" dirty="0" smtClean="0"/>
          </a:p>
          <a:p>
            <a:pPr marL="0" indent="0">
              <a:buNone/>
            </a:pPr>
            <a:endParaRPr lang="tr-TR" dirty="0" smtClean="0"/>
          </a:p>
          <a:p>
            <a:pPr marL="0" indent="0">
              <a:buNone/>
            </a:pPr>
            <a:endParaRPr lang="tr-TR" dirty="0" smtClean="0"/>
          </a:p>
          <a:p>
            <a:pPr marL="0" indent="0">
              <a:buNone/>
            </a:pPr>
            <a:endParaRPr lang="tr-TR" dirty="0" smtClean="0"/>
          </a:p>
          <a:p>
            <a:pPr marL="0" indent="0">
              <a:buNone/>
            </a:pPr>
            <a:endParaRPr lang="tr-TR" dirty="0" smtClean="0"/>
          </a:p>
          <a:p>
            <a:pPr marL="0" indent="0">
              <a:buNone/>
            </a:pPr>
            <a:r>
              <a:rPr lang="tr-TR" dirty="0" smtClean="0"/>
              <a:t>                                                                         2023 </a:t>
            </a:r>
            <a:endParaRPr lang="tr-TR" dirty="0"/>
          </a:p>
        </p:txBody>
      </p:sp>
      <p:pic>
        <p:nvPicPr>
          <p:cNvPr id="4" name="Resim 3" descr="C:\Users\Rmdgr2\Desktop\unnamed.jpg"/>
          <p:cNvPicPr/>
          <p:nvPr/>
        </p:nvPicPr>
        <p:blipFill>
          <a:blip r:embed="rId2">
            <a:extLst>
              <a:ext uri="{28A0092B-C50C-407E-A947-70E740481C1C}">
                <a14:useLocalDpi xmlns:a14="http://schemas.microsoft.com/office/drawing/2010/main" val="0"/>
              </a:ext>
            </a:extLst>
          </a:blip>
          <a:srcRect/>
          <a:stretch>
            <a:fillRect/>
          </a:stretch>
        </p:blipFill>
        <p:spPr bwMode="auto">
          <a:xfrm>
            <a:off x="2123728" y="3068960"/>
            <a:ext cx="4966173" cy="1440160"/>
          </a:xfrm>
          <a:prstGeom prst="rect">
            <a:avLst/>
          </a:prstGeom>
          <a:noFill/>
          <a:ln>
            <a:noFill/>
          </a:ln>
        </p:spPr>
      </p:pic>
    </p:spTree>
    <p:extLst>
      <p:ext uri="{BB962C8B-B14F-4D97-AF65-F5344CB8AC3E}">
        <p14:creationId xmlns:p14="http://schemas.microsoft.com/office/powerpoint/2010/main" val="179257038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971600" y="476672"/>
            <a:ext cx="7372300" cy="437728"/>
          </a:xfrm>
        </p:spPr>
        <p:style>
          <a:lnRef idx="3">
            <a:schemeClr val="lt1"/>
          </a:lnRef>
          <a:fillRef idx="1">
            <a:schemeClr val="accent5"/>
          </a:fillRef>
          <a:effectRef idx="1">
            <a:schemeClr val="accent5"/>
          </a:effectRef>
          <a:fontRef idx="minor">
            <a:schemeClr val="lt1"/>
          </a:fontRef>
        </p:style>
        <p:txBody>
          <a:bodyPr/>
          <a:lstStyle/>
          <a:p>
            <a:r>
              <a:rPr lang="tr-TR" dirty="0">
                <a:latin typeface="Calibri" panose="020F0502020204030204" pitchFamily="34" charset="0"/>
              </a:rPr>
              <a:t> </a:t>
            </a:r>
            <a:r>
              <a:rPr lang="tr-TR" sz="2000" dirty="0">
                <a:latin typeface="Calibri" panose="020F0502020204030204" pitchFamily="34" charset="0"/>
              </a:rPr>
              <a:t>Ramada </a:t>
            </a:r>
            <a:r>
              <a:rPr lang="tr-TR" sz="2000" dirty="0" smtClean="0">
                <a:latin typeface="Calibri" panose="020F0502020204030204" pitchFamily="34" charset="0"/>
              </a:rPr>
              <a:t>Resort  </a:t>
            </a:r>
            <a:r>
              <a:rPr lang="tr-TR" sz="2000" dirty="0" err="1">
                <a:latin typeface="Calibri" panose="020F0502020204030204" pitchFamily="34" charset="0"/>
              </a:rPr>
              <a:t>By</a:t>
            </a:r>
            <a:r>
              <a:rPr lang="tr-TR" sz="2000" dirty="0">
                <a:latin typeface="Calibri" panose="020F0502020204030204" pitchFamily="34" charset="0"/>
              </a:rPr>
              <a:t>  </a:t>
            </a:r>
            <a:r>
              <a:rPr lang="tr-TR" sz="2000" dirty="0" err="1" smtClean="0">
                <a:latin typeface="Calibri" panose="020F0502020204030204" pitchFamily="34" charset="0"/>
              </a:rPr>
              <a:t>Wyndham</a:t>
            </a:r>
            <a:r>
              <a:rPr lang="tr-TR" sz="2000" dirty="0" smtClean="0">
                <a:latin typeface="Calibri" panose="020F0502020204030204" pitchFamily="34" charset="0"/>
              </a:rPr>
              <a:t> SİDE SÜRDÜRÜLEBİLİRLİK MESAJI</a:t>
            </a:r>
            <a:endParaRPr lang="tr-TR" sz="2000" dirty="0"/>
          </a:p>
        </p:txBody>
      </p:sp>
      <p:sp>
        <p:nvSpPr>
          <p:cNvPr id="3" name="İçerik Yer Tutucusu 2"/>
          <p:cNvSpPr>
            <a:spLocks noGrp="1"/>
          </p:cNvSpPr>
          <p:nvPr>
            <p:ph idx="1"/>
          </p:nvPr>
        </p:nvSpPr>
        <p:spPr/>
        <p:style>
          <a:lnRef idx="1">
            <a:schemeClr val="accent5"/>
          </a:lnRef>
          <a:fillRef idx="2">
            <a:schemeClr val="accent5"/>
          </a:fillRef>
          <a:effectRef idx="1">
            <a:schemeClr val="accent5"/>
          </a:effectRef>
          <a:fontRef idx="minor">
            <a:schemeClr val="dk1"/>
          </a:fontRef>
        </p:style>
        <p:txBody>
          <a:bodyPr>
            <a:normAutofit fontScale="92500" lnSpcReduction="20000"/>
          </a:bodyPr>
          <a:lstStyle/>
          <a:p>
            <a:r>
              <a:rPr lang="tr-TR" b="0" dirty="0">
                <a:latin typeface="Calibri" panose="020F0502020204030204" pitchFamily="34" charset="0"/>
              </a:rPr>
              <a:t> Ramada </a:t>
            </a:r>
            <a:r>
              <a:rPr lang="tr-TR" b="0" dirty="0" smtClean="0">
                <a:latin typeface="Calibri" panose="020F0502020204030204" pitchFamily="34" charset="0"/>
              </a:rPr>
              <a:t>Resort  </a:t>
            </a:r>
            <a:r>
              <a:rPr lang="tr-TR" b="0" dirty="0" err="1">
                <a:latin typeface="Calibri" panose="020F0502020204030204" pitchFamily="34" charset="0"/>
              </a:rPr>
              <a:t>By</a:t>
            </a:r>
            <a:r>
              <a:rPr lang="tr-TR" b="0" dirty="0">
                <a:latin typeface="Calibri" panose="020F0502020204030204" pitchFamily="34" charset="0"/>
              </a:rPr>
              <a:t>  </a:t>
            </a:r>
            <a:r>
              <a:rPr lang="tr-TR" b="0" dirty="0" err="1">
                <a:latin typeface="Calibri" panose="020F0502020204030204" pitchFamily="34" charset="0"/>
              </a:rPr>
              <a:t>Wyndham</a:t>
            </a:r>
            <a:r>
              <a:rPr lang="tr-TR" b="0" dirty="0">
                <a:latin typeface="Calibri" panose="020F0502020204030204" pitchFamily="34" charset="0"/>
              </a:rPr>
              <a:t> </a:t>
            </a:r>
            <a:r>
              <a:rPr lang="tr-TR" b="0" dirty="0" smtClean="0">
                <a:latin typeface="Calibri" panose="020F0502020204030204" pitchFamily="34" charset="0"/>
              </a:rPr>
              <a:t>Side </a:t>
            </a:r>
            <a:r>
              <a:rPr lang="tr-TR" b="0" dirty="0">
                <a:latin typeface="Calibri" panose="020F0502020204030204" pitchFamily="34" charset="0"/>
              </a:rPr>
              <a:t>Hotel olarak ulusal ve uluslararası standartlarda yönetim sistemimizi kurmak ve uygulamak; misafir memnuniyetini en iyi şekilde sağlamak ana </a:t>
            </a:r>
            <a:r>
              <a:rPr lang="tr-TR" b="0" dirty="0" smtClean="0">
                <a:latin typeface="Calibri" panose="020F0502020204030204" pitchFamily="34" charset="0"/>
              </a:rPr>
              <a:t>hedefimizdir</a:t>
            </a:r>
          </a:p>
          <a:p>
            <a:r>
              <a:rPr lang="tr-TR" b="0" dirty="0">
                <a:latin typeface="Calibri" panose="020F0502020204030204" pitchFamily="34" charset="0"/>
              </a:rPr>
              <a:t>Misafir memnuniyeti odaklı düşünmeyi ve bu çerçevede misafir beklenti ve ihtiyaçlarını tespit edip en üst düzeyde memnuniyet sağlarız. Bunu başarabilmek için en değerli desteği, alanında uzman çalışanlarımızdan almaktayız.</a:t>
            </a:r>
          </a:p>
          <a:p>
            <a:pPr fontAlgn="t"/>
            <a:r>
              <a:rPr lang="tr-TR" b="0" dirty="0">
                <a:latin typeface="Calibri" panose="020F0502020204030204" pitchFamily="34" charset="0"/>
              </a:rPr>
              <a:t>Yerel yönetimler, tedarikçi firmalar ve sivil toplum kuruluşları ile iş birliği yaparak çevre koruma ve sosyal sorumluluk projelerinin üretilmesine katkıda bulunuruz</a:t>
            </a:r>
            <a:r>
              <a:rPr lang="tr-TR" b="0" dirty="0" smtClean="0">
                <a:latin typeface="Calibri" panose="020F0502020204030204" pitchFamily="34" charset="0"/>
              </a:rPr>
              <a:t>.</a:t>
            </a:r>
            <a:endParaRPr lang="tr-TR" b="0" dirty="0">
              <a:latin typeface="Calibri" panose="020F0502020204030204" pitchFamily="34" charset="0"/>
            </a:endParaRPr>
          </a:p>
          <a:p>
            <a:pPr fontAlgn="t"/>
            <a:r>
              <a:rPr lang="tr-TR" b="0" dirty="0">
                <a:latin typeface="Calibri" panose="020F0502020204030204" pitchFamily="34" charset="0"/>
              </a:rPr>
              <a:t> Misafirlerimize yöredeki tarihi ve kültürel faaliyetleri sunarak bölgedeki turizme katkı sağlarız</a:t>
            </a:r>
            <a:r>
              <a:rPr lang="tr-TR" b="0" dirty="0" smtClean="0">
                <a:latin typeface="Calibri" panose="020F0502020204030204" pitchFamily="34" charset="0"/>
              </a:rPr>
              <a:t>.</a:t>
            </a:r>
            <a:endParaRPr lang="tr-TR" b="0" dirty="0">
              <a:latin typeface="Calibri" panose="020F0502020204030204" pitchFamily="34" charset="0"/>
            </a:endParaRPr>
          </a:p>
          <a:p>
            <a:pPr fontAlgn="t"/>
            <a:r>
              <a:rPr lang="tr-TR" b="0" dirty="0">
                <a:latin typeface="Calibri" panose="020F0502020204030204" pitchFamily="34" charset="0"/>
              </a:rPr>
              <a:t>Bulunduğumuz yerlerde yerel istihdamı artırmak, doğal yaşamı korumak  ve zenginleştirmek için gerekli önlemleri alırız</a:t>
            </a:r>
            <a:r>
              <a:rPr lang="tr-TR" b="0" dirty="0" smtClean="0">
                <a:latin typeface="Calibri" panose="020F0502020204030204" pitchFamily="34" charset="0"/>
              </a:rPr>
              <a:t>.</a:t>
            </a:r>
            <a:endParaRPr lang="tr-TR" b="0" dirty="0">
              <a:latin typeface="Calibri" panose="020F0502020204030204" pitchFamily="34" charset="0"/>
            </a:endParaRPr>
          </a:p>
          <a:p>
            <a:pPr fontAlgn="t"/>
            <a:r>
              <a:rPr lang="tr-TR" b="0" dirty="0">
                <a:latin typeface="Calibri" panose="020F0502020204030204" pitchFamily="34" charset="0"/>
              </a:rPr>
              <a:t>Açık ve şeffaf yönetim biçimimizi profesyonellik, dürüstlük, çalışkanlık, güvenirlik ilkelerimizle oluşturur, yaptığımız tüm faaliyetleri çalışanlarımız ve kamuoyu ile paylaşırız.</a:t>
            </a:r>
          </a:p>
          <a:p>
            <a:r>
              <a:rPr lang="tr-TR" b="0" dirty="0">
                <a:latin typeface="Calibri" panose="020F0502020204030204" pitchFamily="34" charset="0"/>
              </a:rPr>
              <a:t> </a:t>
            </a:r>
            <a:r>
              <a:rPr lang="tr-TR" b="0" dirty="0" smtClean="0">
                <a:latin typeface="Calibri" panose="020F0502020204030204" pitchFamily="34" charset="0"/>
              </a:rPr>
              <a:t>                                                                                                                                     GENEL MÜDÜR</a:t>
            </a:r>
          </a:p>
          <a:p>
            <a:r>
              <a:rPr lang="tr-TR" b="0" dirty="0">
                <a:latin typeface="Calibri" panose="020F0502020204030204" pitchFamily="34" charset="0"/>
              </a:rPr>
              <a:t> </a:t>
            </a:r>
            <a:r>
              <a:rPr lang="tr-TR" b="0" dirty="0" smtClean="0">
                <a:latin typeface="Calibri" panose="020F0502020204030204" pitchFamily="34" charset="0"/>
              </a:rPr>
              <a:t>                                                                                                                                 FERHAT YALÇINKAYA</a:t>
            </a:r>
            <a:endParaRPr lang="tr-TR" b="0" dirty="0">
              <a:latin typeface="Calibri" panose="020F0502020204030204" pitchFamily="34" charset="0"/>
            </a:endParaRPr>
          </a:p>
          <a:p>
            <a:endParaRPr lang="tr-TR" b="0" dirty="0">
              <a:latin typeface="Calibri" panose="020F0502020204030204" pitchFamily="34" charset="0"/>
            </a:endParaRPr>
          </a:p>
        </p:txBody>
      </p:sp>
    </p:spTree>
    <p:extLst>
      <p:ext uri="{BB962C8B-B14F-4D97-AF65-F5344CB8AC3E}">
        <p14:creationId xmlns:p14="http://schemas.microsoft.com/office/powerpoint/2010/main" val="362435602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endParaRPr lang="tr-TR" sz="2400" dirty="0">
              <a:latin typeface="Calibri" panose="020F0502020204030204" pitchFamily="34" charset="0"/>
            </a:endParaRPr>
          </a:p>
        </p:txBody>
      </p:sp>
      <p:sp>
        <p:nvSpPr>
          <p:cNvPr id="3" name="İçerik Yer Tutucusu 2"/>
          <p:cNvSpPr>
            <a:spLocks noGrp="1"/>
          </p:cNvSpPr>
          <p:nvPr>
            <p:ph idx="1"/>
          </p:nvPr>
        </p:nvSpPr>
        <p:spPr>
          <a:xfrm>
            <a:off x="251520" y="332656"/>
            <a:ext cx="8640960" cy="4607351"/>
          </a:xfrm>
        </p:spPr>
        <p:style>
          <a:lnRef idx="1">
            <a:schemeClr val="accent5"/>
          </a:lnRef>
          <a:fillRef idx="2">
            <a:schemeClr val="accent5"/>
          </a:fillRef>
          <a:effectRef idx="1">
            <a:schemeClr val="accent5"/>
          </a:effectRef>
          <a:fontRef idx="minor">
            <a:schemeClr val="dk1"/>
          </a:fontRef>
        </p:style>
        <p:txBody>
          <a:bodyPr>
            <a:normAutofit lnSpcReduction="10000"/>
          </a:bodyPr>
          <a:lstStyle/>
          <a:p>
            <a:r>
              <a:rPr lang="tr-TR" dirty="0" smtClean="0"/>
              <a:t> </a:t>
            </a:r>
          </a:p>
          <a:p>
            <a:r>
              <a:rPr lang="tr-TR" dirty="0" smtClean="0"/>
              <a:t>                                  </a:t>
            </a:r>
          </a:p>
          <a:p>
            <a:endParaRPr lang="tr-TR" dirty="0"/>
          </a:p>
          <a:p>
            <a:endParaRPr lang="tr-TR" dirty="0" smtClean="0"/>
          </a:p>
          <a:p>
            <a:r>
              <a:rPr lang="tr-TR" dirty="0"/>
              <a:t> </a:t>
            </a:r>
            <a:r>
              <a:rPr lang="tr-TR" dirty="0" smtClean="0"/>
              <a:t>                                              </a:t>
            </a:r>
            <a:r>
              <a:rPr lang="tr-TR" sz="1200" dirty="0" smtClean="0"/>
              <a:t>DEĞERLERİMİZ                                       MİSYONUMUZ</a:t>
            </a:r>
          </a:p>
          <a:p>
            <a:r>
              <a:rPr lang="tr-TR" sz="1200" dirty="0" smtClean="0"/>
              <a:t>                                                                                                                                                                             </a:t>
            </a:r>
          </a:p>
          <a:p>
            <a:r>
              <a:rPr lang="tr-TR" sz="1200" dirty="0" smtClean="0"/>
              <a:t>Misafirperverlik                                                                    VİZYONUMUZ</a:t>
            </a:r>
          </a:p>
          <a:p>
            <a:r>
              <a:rPr lang="tr-TR" sz="1200" dirty="0" smtClean="0"/>
              <a:t>Güvenilirlik</a:t>
            </a:r>
          </a:p>
          <a:p>
            <a:r>
              <a:rPr lang="tr-TR" sz="1200" dirty="0" smtClean="0"/>
              <a:t>Gurur</a:t>
            </a:r>
          </a:p>
          <a:p>
            <a:r>
              <a:rPr lang="tr-TR" sz="1200" dirty="0" smtClean="0"/>
              <a:t>Sosyal duyarlılık</a:t>
            </a:r>
          </a:p>
          <a:p>
            <a:r>
              <a:rPr lang="tr-TR" sz="1200" dirty="0" smtClean="0"/>
              <a:t>Çevre bilinci</a:t>
            </a:r>
          </a:p>
          <a:p>
            <a:r>
              <a:rPr lang="tr-TR" sz="1200" dirty="0" smtClean="0"/>
              <a:t>Ekip çalışması</a:t>
            </a:r>
          </a:p>
          <a:p>
            <a:endParaRPr lang="tr-TR" sz="1200" dirty="0"/>
          </a:p>
          <a:p>
            <a:r>
              <a:rPr lang="tr-TR" sz="1200" dirty="0" smtClean="0"/>
              <a:t>                                                                               </a:t>
            </a:r>
          </a:p>
          <a:p>
            <a:endParaRPr lang="tr-TR" sz="1200" dirty="0" smtClean="0"/>
          </a:p>
          <a:p>
            <a:r>
              <a:rPr lang="tr-TR" sz="1200" dirty="0"/>
              <a:t> </a:t>
            </a:r>
            <a:r>
              <a:rPr lang="tr-TR" sz="1200" dirty="0" smtClean="0"/>
              <a:t>                                                                            </a:t>
            </a:r>
          </a:p>
          <a:p>
            <a:endParaRPr lang="tr-TR" sz="1200" dirty="0" smtClean="0"/>
          </a:p>
          <a:p>
            <a:endParaRPr lang="tr-TR" sz="1200" dirty="0"/>
          </a:p>
          <a:p>
            <a:endParaRPr lang="tr-TR" sz="1200" dirty="0" smtClean="0"/>
          </a:p>
        </p:txBody>
      </p:sp>
      <p:sp>
        <p:nvSpPr>
          <p:cNvPr id="4" name="Altıgen 3"/>
          <p:cNvSpPr/>
          <p:nvPr/>
        </p:nvSpPr>
        <p:spPr>
          <a:xfrm>
            <a:off x="2627784" y="1902144"/>
            <a:ext cx="1368152" cy="1127704"/>
          </a:xfrm>
          <a:prstGeom prst="hexagon">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1100" b="1" i="1" dirty="0" smtClean="0">
                <a:solidFill>
                  <a:schemeClr val="tx1">
                    <a:lumMod val="95000"/>
                    <a:lumOff val="5000"/>
                  </a:schemeClr>
                </a:solidFill>
              </a:rPr>
              <a:t>BİZİ BİZ YAPAN DEĞERLER</a:t>
            </a:r>
            <a:endParaRPr lang="tr-TR" sz="1100" b="1" i="1" dirty="0">
              <a:solidFill>
                <a:schemeClr val="tx1">
                  <a:lumMod val="95000"/>
                  <a:lumOff val="5000"/>
                </a:schemeClr>
              </a:solidFill>
            </a:endParaRPr>
          </a:p>
        </p:txBody>
      </p:sp>
      <p:sp>
        <p:nvSpPr>
          <p:cNvPr id="5" name="Altıgen 4"/>
          <p:cNvSpPr/>
          <p:nvPr/>
        </p:nvSpPr>
        <p:spPr>
          <a:xfrm>
            <a:off x="3676246" y="2460437"/>
            <a:ext cx="1543826" cy="1184587"/>
          </a:xfrm>
          <a:prstGeom prst="hexagon">
            <a:avLst/>
          </a:prstGeom>
          <a:solidFill>
            <a:schemeClr val="accent3">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1100" b="1" i="1" dirty="0" smtClean="0">
                <a:solidFill>
                  <a:schemeClr val="tx1">
                    <a:lumMod val="95000"/>
                    <a:lumOff val="5000"/>
                  </a:schemeClr>
                </a:solidFill>
              </a:rPr>
              <a:t>YARIN İÇİN HEDEFLERİMİZ</a:t>
            </a:r>
            <a:endParaRPr lang="tr-TR" sz="1100" b="1" i="1" dirty="0">
              <a:solidFill>
                <a:schemeClr val="tx1">
                  <a:lumMod val="95000"/>
                  <a:lumOff val="5000"/>
                </a:schemeClr>
              </a:solidFill>
            </a:endParaRPr>
          </a:p>
        </p:txBody>
      </p:sp>
      <p:sp>
        <p:nvSpPr>
          <p:cNvPr id="6" name="Altıgen 5"/>
          <p:cNvSpPr/>
          <p:nvPr/>
        </p:nvSpPr>
        <p:spPr>
          <a:xfrm>
            <a:off x="4932040" y="1905251"/>
            <a:ext cx="1428093" cy="1139285"/>
          </a:xfrm>
          <a:prstGeom prst="hexagon">
            <a:avLst/>
          </a:prstGeom>
          <a:solidFill>
            <a:schemeClr val="accent3">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1100" b="1" i="1" dirty="0" smtClean="0">
                <a:solidFill>
                  <a:schemeClr val="tx1">
                    <a:lumMod val="95000"/>
                    <a:lumOff val="5000"/>
                  </a:schemeClr>
                </a:solidFill>
              </a:rPr>
              <a:t>VAR OLMA NEDENİMİZ</a:t>
            </a:r>
            <a:endParaRPr lang="tr-TR" sz="1100" b="1" i="1" dirty="0">
              <a:solidFill>
                <a:schemeClr val="tx1">
                  <a:lumMod val="95000"/>
                  <a:lumOff val="5000"/>
                </a:schemeClr>
              </a:solidFill>
            </a:endParaRPr>
          </a:p>
        </p:txBody>
      </p:sp>
      <p:cxnSp>
        <p:nvCxnSpPr>
          <p:cNvPr id="8" name="Düz Ok Bağlayıcısı 7"/>
          <p:cNvCxnSpPr>
            <a:stCxn id="4" idx="3"/>
          </p:cNvCxnSpPr>
          <p:nvPr/>
        </p:nvCxnSpPr>
        <p:spPr>
          <a:xfrm flipH="1" flipV="1">
            <a:off x="1835696" y="2460437"/>
            <a:ext cx="792088" cy="5559"/>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7" name="Düz Ok Bağlayıcısı 16"/>
          <p:cNvCxnSpPr/>
          <p:nvPr/>
        </p:nvCxnSpPr>
        <p:spPr>
          <a:xfrm>
            <a:off x="4448159" y="3645024"/>
            <a:ext cx="0" cy="504056"/>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1" name="Düz Ok Bağlayıcısı 20"/>
          <p:cNvCxnSpPr>
            <a:stCxn id="6" idx="5"/>
          </p:cNvCxnSpPr>
          <p:nvPr/>
        </p:nvCxnSpPr>
        <p:spPr>
          <a:xfrm flipV="1">
            <a:off x="6075312" y="1902144"/>
            <a:ext cx="800944" cy="3107"/>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25" name="Metin kutusu 24"/>
          <p:cNvSpPr txBox="1"/>
          <p:nvPr/>
        </p:nvSpPr>
        <p:spPr>
          <a:xfrm>
            <a:off x="7164288" y="1782395"/>
            <a:ext cx="1440160" cy="1384995"/>
          </a:xfrm>
          <a:prstGeom prst="rect">
            <a:avLst/>
          </a:prstGeom>
          <a:noFill/>
        </p:spPr>
        <p:txBody>
          <a:bodyPr wrap="square" rtlCol="0">
            <a:spAutoFit/>
          </a:bodyPr>
          <a:lstStyle/>
          <a:p>
            <a:r>
              <a:rPr lang="tr-TR" sz="1200" b="1" dirty="0" smtClean="0"/>
              <a:t>Sunduğumuz çözümlerle kaliteyi, verimliliği ve misafir memnuniyetini en üst seviyeye çıkarmak</a:t>
            </a:r>
            <a:endParaRPr lang="tr-TR" sz="1200" b="1" dirty="0"/>
          </a:p>
        </p:txBody>
      </p:sp>
      <p:sp>
        <p:nvSpPr>
          <p:cNvPr id="7" name="Metin kutusu 6"/>
          <p:cNvSpPr txBox="1"/>
          <p:nvPr/>
        </p:nvSpPr>
        <p:spPr>
          <a:xfrm>
            <a:off x="2123728" y="4509120"/>
            <a:ext cx="4680520" cy="430887"/>
          </a:xfrm>
          <a:prstGeom prst="rect">
            <a:avLst/>
          </a:prstGeom>
          <a:noFill/>
        </p:spPr>
        <p:txBody>
          <a:bodyPr wrap="square" rtlCol="0">
            <a:spAutoFit/>
          </a:bodyPr>
          <a:lstStyle/>
          <a:p>
            <a:r>
              <a:rPr lang="tr-TR" sz="1100" b="1" dirty="0" smtClean="0">
                <a:latin typeface="Arial" panose="020B0604020202020204" pitchFamily="34" charset="0"/>
                <a:cs typeface="Arial" panose="020B0604020202020204" pitchFamily="34" charset="0"/>
              </a:rPr>
              <a:t>Kaliteli ve yenilikçi hizmetlerimiz ile koşulsuz misafir memnuniyetini sağlayarak sektörümüzün öncüsü olmak</a:t>
            </a:r>
            <a:endParaRPr lang="tr-TR" sz="11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33513026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611560" y="116632"/>
            <a:ext cx="7520940" cy="548640"/>
          </a:xfrm>
        </p:spPr>
        <p:style>
          <a:lnRef idx="3">
            <a:schemeClr val="lt1"/>
          </a:lnRef>
          <a:fillRef idx="1">
            <a:schemeClr val="accent5"/>
          </a:fillRef>
          <a:effectRef idx="1">
            <a:schemeClr val="accent5"/>
          </a:effectRef>
          <a:fontRef idx="minor">
            <a:schemeClr val="lt1"/>
          </a:fontRef>
        </p:style>
        <p:txBody>
          <a:bodyPr/>
          <a:lstStyle/>
          <a:p>
            <a:r>
              <a:rPr lang="tr-TR" sz="2000" dirty="0" smtClean="0">
                <a:latin typeface="Calibri" panose="020F0502020204030204" pitchFamily="34" charset="0"/>
              </a:rPr>
              <a:t/>
            </a:r>
            <a:br>
              <a:rPr lang="tr-TR" sz="2000" dirty="0" smtClean="0">
                <a:latin typeface="Calibri" panose="020F0502020204030204" pitchFamily="34" charset="0"/>
              </a:rPr>
            </a:br>
            <a:r>
              <a:rPr lang="tr-TR" sz="2000" dirty="0" err="1" smtClean="0">
                <a:latin typeface="Calibri" panose="020F0502020204030204" pitchFamily="34" charset="0"/>
              </a:rPr>
              <a:t>polİtİkalarIMIZ</a:t>
            </a:r>
            <a:r>
              <a:rPr lang="tr-TR" dirty="0" smtClean="0"/>
              <a:t/>
            </a:r>
            <a:br>
              <a:rPr lang="tr-TR" dirty="0" smtClean="0"/>
            </a:br>
            <a:endParaRPr lang="tr-TR" dirty="0"/>
          </a:p>
        </p:txBody>
      </p:sp>
      <p:sp>
        <p:nvSpPr>
          <p:cNvPr id="3" name="İçerik Yer Tutucusu 2"/>
          <p:cNvSpPr>
            <a:spLocks noGrp="1"/>
          </p:cNvSpPr>
          <p:nvPr>
            <p:ph idx="1"/>
          </p:nvPr>
        </p:nvSpPr>
        <p:spPr>
          <a:xfrm>
            <a:off x="539552" y="764704"/>
            <a:ext cx="7804348" cy="3987781"/>
          </a:xfrm>
        </p:spPr>
        <p:style>
          <a:lnRef idx="1">
            <a:schemeClr val="accent5"/>
          </a:lnRef>
          <a:fillRef idx="2">
            <a:schemeClr val="accent5"/>
          </a:fillRef>
          <a:effectRef idx="1">
            <a:schemeClr val="accent5"/>
          </a:effectRef>
          <a:fontRef idx="minor">
            <a:schemeClr val="dk1"/>
          </a:fontRef>
        </p:style>
        <p:txBody>
          <a:bodyPr/>
          <a:lstStyle/>
          <a:p>
            <a:endParaRPr lang="tr-TR" dirty="0" smtClean="0"/>
          </a:p>
          <a:p>
            <a:r>
              <a:rPr lang="tr-TR" dirty="0">
                <a:latin typeface="Calibri" panose="020F0502020204030204" pitchFamily="34" charset="0"/>
              </a:rPr>
              <a:t>SÜRDÜRÜLEBİLİRLİK POLİTİKAMIZ</a:t>
            </a:r>
          </a:p>
          <a:p>
            <a:r>
              <a:rPr lang="tr-TR" b="0" dirty="0">
                <a:latin typeface="Calibri" panose="020F0502020204030204" pitchFamily="34" charset="0"/>
              </a:rPr>
              <a:t>Ramada Resort </a:t>
            </a:r>
            <a:r>
              <a:rPr lang="tr-TR" b="0" dirty="0" err="1">
                <a:latin typeface="Calibri" panose="020F0502020204030204" pitchFamily="34" charset="0"/>
              </a:rPr>
              <a:t>By</a:t>
            </a:r>
            <a:r>
              <a:rPr lang="tr-TR" b="0" dirty="0">
                <a:latin typeface="Calibri" panose="020F0502020204030204" pitchFamily="34" charset="0"/>
              </a:rPr>
              <a:t> </a:t>
            </a:r>
            <a:r>
              <a:rPr lang="tr-TR" b="0" dirty="0" err="1">
                <a:latin typeface="Calibri" panose="020F0502020204030204" pitchFamily="34" charset="0"/>
              </a:rPr>
              <a:t>Wyndham</a:t>
            </a:r>
            <a:r>
              <a:rPr lang="tr-TR" b="0" dirty="0">
                <a:latin typeface="Calibri" panose="020F0502020204030204" pitchFamily="34" charset="0"/>
              </a:rPr>
              <a:t> Side Otel olarak sürdürülebilir yönetim sistemi politikamız tüm faaliyetlerinde misafirler, personeller ve üçüncü taraflar ile ilgili konularda din, dil, ırk, cinsiyet, cinsel tercih, fiziksel yetkinlikler konularında ayrım yapmadan kişilerin sosyal, kültürel, temel hak ve özgürlüklerini, sağlık ve güvenlik haklarını ön planda tutarak ve bunlar için gerekli önlemleri alarak çalışmalarda bulunmak, tesis içinde ve dışındaki tüm faaliyetlerinde çevreye duyarlı hareket etmek ve buna bağlı olarak tesisin ve personellerin kalite ve ekonomik çıkarlarını göz önünde tutarak iyileştirmelerde bulunmaktır.</a:t>
            </a:r>
          </a:p>
          <a:p>
            <a:r>
              <a:rPr lang="tr-TR" b="0" dirty="0">
                <a:latin typeface="Calibri" panose="020F0502020204030204" pitchFamily="34" charset="0"/>
              </a:rPr>
              <a:t> </a:t>
            </a:r>
          </a:p>
          <a:p>
            <a:endParaRPr lang="tr-TR" dirty="0"/>
          </a:p>
          <a:p>
            <a:endParaRPr lang="tr-TR" dirty="0" smtClean="0"/>
          </a:p>
          <a:p>
            <a:endParaRPr lang="tr-TR" dirty="0"/>
          </a:p>
          <a:p>
            <a:endParaRPr lang="tr-TR" dirty="0"/>
          </a:p>
        </p:txBody>
      </p:sp>
    </p:spTree>
    <p:extLst>
      <p:ext uri="{BB962C8B-B14F-4D97-AF65-F5344CB8AC3E}">
        <p14:creationId xmlns:p14="http://schemas.microsoft.com/office/powerpoint/2010/main" val="258337260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395536" y="332656"/>
            <a:ext cx="7948364" cy="4347821"/>
          </a:xfrm>
        </p:spPr>
        <p:style>
          <a:lnRef idx="1">
            <a:schemeClr val="accent5"/>
          </a:lnRef>
          <a:fillRef idx="2">
            <a:schemeClr val="accent5"/>
          </a:fillRef>
          <a:effectRef idx="1">
            <a:schemeClr val="accent5"/>
          </a:effectRef>
          <a:fontRef idx="minor">
            <a:schemeClr val="dk1"/>
          </a:fontRef>
        </p:style>
        <p:txBody>
          <a:bodyPr/>
          <a:lstStyle/>
          <a:p>
            <a:r>
              <a:rPr lang="tr-TR" sz="1800" dirty="0">
                <a:latin typeface="Calibri" panose="020F0502020204030204" pitchFamily="34" charset="0"/>
              </a:rPr>
              <a:t>İnsan Hakları</a:t>
            </a:r>
          </a:p>
          <a:p>
            <a:pPr lvl="0"/>
            <a:r>
              <a:rPr lang="tr-TR" b="0" dirty="0">
                <a:latin typeface="Calibri" panose="020F0502020204030204" pitchFamily="34" charset="0"/>
              </a:rPr>
              <a:t>Evrensel insan haklarına saygı duymak, bu hakları desteklemek ve ihlallerinin olmaması için sorumluluk almak,</a:t>
            </a:r>
          </a:p>
          <a:p>
            <a:pPr lvl="0"/>
            <a:r>
              <a:rPr lang="tr-TR" b="0" dirty="0">
                <a:latin typeface="Calibri" panose="020F0502020204030204" pitchFamily="34" charset="0"/>
              </a:rPr>
              <a:t>Aile içi şiddet de dahil olmak üzere şiddetin her türlüsüne karşı farkındalığı arttırmak,</a:t>
            </a:r>
          </a:p>
          <a:p>
            <a:pPr lvl="0"/>
            <a:r>
              <a:rPr lang="tr-TR" b="0" dirty="0">
                <a:latin typeface="Calibri" panose="020F0502020204030204" pitchFamily="34" charset="0"/>
              </a:rPr>
              <a:t>Tüm çalışanlarımıza ve misafirlerimize karşı faaliyetlerimizin tamamında Cinsiyet Ayrımcılığının ortadan kaldırılmasını Temel İnsan Hakkı olarak benimsemek ve toplumsal cinsiyet eşitliğine uygun davranmak, </a:t>
            </a:r>
          </a:p>
          <a:p>
            <a:r>
              <a:rPr lang="tr-TR" sz="1800" dirty="0">
                <a:latin typeface="Calibri" panose="020F0502020204030204" pitchFamily="34" charset="0"/>
              </a:rPr>
              <a:t>İş Sağlığı ve Güvenliği</a:t>
            </a:r>
          </a:p>
          <a:p>
            <a:r>
              <a:rPr lang="tr-TR" b="0" dirty="0">
                <a:latin typeface="Calibri" panose="020F0502020204030204" pitchFamily="34" charset="0"/>
              </a:rPr>
              <a:t>İş Sağlığı ve Güvenliği kapsamında çalışanlarımızın sağlık kontrollerini, eğitimlerini düzenli şekilde gerçekleştirmek ve güvenli bir çalışma ortamı </a:t>
            </a:r>
            <a:r>
              <a:rPr lang="tr-TR" b="0" dirty="0" smtClean="0">
                <a:latin typeface="Calibri" panose="020F0502020204030204" pitchFamily="34" charset="0"/>
              </a:rPr>
              <a:t>sunmak</a:t>
            </a:r>
          </a:p>
          <a:p>
            <a:r>
              <a:rPr lang="tr-TR" sz="1800" dirty="0">
                <a:latin typeface="Calibri" panose="020F0502020204030204" pitchFamily="34" charset="0"/>
              </a:rPr>
              <a:t>Yasal Düzenlemeler Doğrultusunda İş Yapış Şekli</a:t>
            </a:r>
          </a:p>
          <a:p>
            <a:pPr lvl="0"/>
            <a:r>
              <a:rPr lang="tr-TR" b="0" dirty="0">
                <a:latin typeface="Calibri" panose="020F0502020204030204" pitchFamily="34" charset="0"/>
              </a:rPr>
              <a:t>Yasal düzenlemelerle bir iş yapış biçimini benimsemek,</a:t>
            </a:r>
          </a:p>
          <a:p>
            <a:r>
              <a:rPr lang="tr-TR" b="0" dirty="0">
                <a:latin typeface="Calibri" panose="020F0502020204030204" pitchFamily="34" charset="0"/>
              </a:rPr>
              <a:t>Kurumsal yönetimde şeffaflık, adillik, sorumluluk ve hesap verebilirlik ilkelerini kabul etmek</a:t>
            </a:r>
          </a:p>
        </p:txBody>
      </p:sp>
    </p:spTree>
    <p:extLst>
      <p:ext uri="{BB962C8B-B14F-4D97-AF65-F5344CB8AC3E}">
        <p14:creationId xmlns:p14="http://schemas.microsoft.com/office/powerpoint/2010/main" val="86538426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395536" y="476672"/>
            <a:ext cx="7948364" cy="4203805"/>
          </a:xfrm>
        </p:spPr>
        <p:style>
          <a:lnRef idx="1">
            <a:schemeClr val="accent5"/>
          </a:lnRef>
          <a:fillRef idx="2">
            <a:schemeClr val="accent5"/>
          </a:fillRef>
          <a:effectRef idx="1">
            <a:schemeClr val="accent5"/>
          </a:effectRef>
          <a:fontRef idx="minor">
            <a:schemeClr val="dk1"/>
          </a:fontRef>
        </p:style>
        <p:txBody>
          <a:bodyPr/>
          <a:lstStyle/>
          <a:p>
            <a:r>
              <a:rPr lang="tr-TR" sz="1800" dirty="0">
                <a:latin typeface="Calibri" panose="020F0502020204030204" pitchFamily="34" charset="0"/>
              </a:rPr>
              <a:t>Bilgi  Güvenliği</a:t>
            </a:r>
          </a:p>
          <a:p>
            <a:pPr lvl="0"/>
            <a:r>
              <a:rPr lang="tr-TR" b="0" dirty="0">
                <a:latin typeface="Calibri" panose="020F0502020204030204" pitchFamily="34" charset="0"/>
              </a:rPr>
              <a:t>Bilginin gizlilik, bütünlük ve erişilebilirlik özelliklerini koruma altına almak ve paydaşlarımızın bilgi güvenliği konusunda farkındalığını arttırmak,</a:t>
            </a:r>
          </a:p>
          <a:p>
            <a:r>
              <a:rPr lang="tr-TR" sz="1800" dirty="0">
                <a:latin typeface="Calibri" panose="020F0502020204030204" pitchFamily="34" charset="0"/>
              </a:rPr>
              <a:t>Çalışan Hakları</a:t>
            </a:r>
          </a:p>
          <a:p>
            <a:pPr lvl="0"/>
            <a:r>
              <a:rPr lang="tr-TR" b="0" dirty="0">
                <a:latin typeface="Calibri" panose="020F0502020204030204" pitchFamily="34" charset="0"/>
              </a:rPr>
              <a:t>Fırsat eşitliğinin toplumsal sürdürülebilirliğin temellerinden biri olduğu kabul etmek</a:t>
            </a:r>
          </a:p>
          <a:p>
            <a:pPr lvl="0"/>
            <a:r>
              <a:rPr lang="tr-TR" b="0" dirty="0">
                <a:latin typeface="Calibri" panose="020F0502020204030204" pitchFamily="34" charset="0"/>
              </a:rPr>
              <a:t>Kadınların iş yaşamına eşit ve etkin katılımını sağlamak ve kadın istihdamını artırmak</a:t>
            </a:r>
          </a:p>
          <a:p>
            <a:pPr lvl="0"/>
            <a:r>
              <a:rPr lang="tr-TR" b="0" dirty="0">
                <a:latin typeface="Calibri" panose="020F0502020204030204" pitchFamily="34" charset="0"/>
              </a:rPr>
              <a:t>Zorla ve zorunlu işçilik ve çocuk işçiliğin kaldırılmasını desteklemek</a:t>
            </a:r>
          </a:p>
          <a:p>
            <a:pPr lvl="0"/>
            <a:r>
              <a:rPr lang="tr-TR" b="0" dirty="0">
                <a:latin typeface="Calibri" panose="020F0502020204030204" pitchFamily="34" charset="0"/>
              </a:rPr>
              <a:t>Çalışanlarımızın anayasal ve uluslararası anlaşmalardan kaynaklı örgütlenme, sendikalaşma ve toplu sözleşme gibi tüm temel haklarını tanımak ve bu haklara saygı duymak</a:t>
            </a:r>
          </a:p>
          <a:p>
            <a:pPr lvl="0"/>
            <a:r>
              <a:rPr lang="tr-TR" b="0" dirty="0">
                <a:latin typeface="Calibri" panose="020F0502020204030204" pitchFamily="34" charset="0"/>
              </a:rPr>
              <a:t>İşe alım ve işe yerleştirmede ayrımcılık olmamasını sağlamak</a:t>
            </a:r>
          </a:p>
          <a:p>
            <a:pPr lvl="0"/>
            <a:r>
              <a:rPr lang="tr-TR" b="0" dirty="0">
                <a:latin typeface="Calibri" panose="020F0502020204030204" pitchFamily="34" charset="0"/>
              </a:rPr>
              <a:t>İş ve özel hayat dengesini sağlama konusunda çalışanlarımıza karşı sorumlu bir tutum sergilemek</a:t>
            </a:r>
          </a:p>
          <a:p>
            <a:endParaRPr lang="tr-TR" b="0" dirty="0">
              <a:latin typeface="Calibri" panose="020F0502020204030204" pitchFamily="34" charset="0"/>
            </a:endParaRPr>
          </a:p>
        </p:txBody>
      </p:sp>
    </p:spTree>
    <p:extLst>
      <p:ext uri="{BB962C8B-B14F-4D97-AF65-F5344CB8AC3E}">
        <p14:creationId xmlns:p14="http://schemas.microsoft.com/office/powerpoint/2010/main" val="300574199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395536" y="332656"/>
            <a:ext cx="7948364" cy="4347821"/>
          </a:xfrm>
        </p:spPr>
        <p:style>
          <a:lnRef idx="1">
            <a:schemeClr val="accent5"/>
          </a:lnRef>
          <a:fillRef idx="2">
            <a:schemeClr val="accent5"/>
          </a:fillRef>
          <a:effectRef idx="1">
            <a:schemeClr val="accent5"/>
          </a:effectRef>
          <a:fontRef idx="minor">
            <a:schemeClr val="dk1"/>
          </a:fontRef>
        </p:style>
        <p:txBody>
          <a:bodyPr>
            <a:normAutofit fontScale="77500" lnSpcReduction="20000"/>
          </a:bodyPr>
          <a:lstStyle/>
          <a:p>
            <a:r>
              <a:rPr lang="tr-TR" sz="1800" dirty="0">
                <a:latin typeface="Calibri" panose="020F0502020204030204" pitchFamily="34" charset="0"/>
              </a:rPr>
              <a:t>Paydaşlarla ve Toplumla İlişkiler</a:t>
            </a:r>
          </a:p>
          <a:p>
            <a:pPr lvl="0"/>
            <a:r>
              <a:rPr lang="tr-TR" b="0" dirty="0">
                <a:latin typeface="Calibri" panose="020F0502020204030204" pitchFamily="34" charset="0"/>
              </a:rPr>
              <a:t>Tüm faaliyetlerimizde paydaşlarımızla şeffaf, katılımcı ve karşılıklı güvene dayalı bir </a:t>
            </a:r>
            <a:r>
              <a:rPr lang="tr-TR" b="0" dirty="0" smtClean="0">
                <a:latin typeface="Calibri" panose="020F0502020204030204" pitchFamily="34" charset="0"/>
              </a:rPr>
              <a:t>biçimde</a:t>
            </a:r>
          </a:p>
          <a:p>
            <a:pPr lvl="0"/>
            <a:r>
              <a:rPr lang="tr-TR" b="0" dirty="0" smtClean="0">
                <a:latin typeface="Calibri" panose="020F0502020204030204" pitchFamily="34" charset="0"/>
              </a:rPr>
              <a:t>iletişim </a:t>
            </a:r>
            <a:r>
              <a:rPr lang="tr-TR" b="0" dirty="0">
                <a:latin typeface="Calibri" panose="020F0502020204030204" pitchFamily="34" charset="0"/>
              </a:rPr>
              <a:t>kurmak</a:t>
            </a:r>
          </a:p>
          <a:p>
            <a:pPr lvl="0"/>
            <a:r>
              <a:rPr lang="tr-TR" b="0" dirty="0">
                <a:latin typeface="Calibri" panose="020F0502020204030204" pitchFamily="34" charset="0"/>
              </a:rPr>
              <a:t>Sosyal, çevresel ve ekonomik etkilerimizi paydaşlarımızla birlikte </a:t>
            </a:r>
            <a:r>
              <a:rPr lang="tr-TR" b="0" dirty="0" err="1">
                <a:latin typeface="Calibri" panose="020F0502020204030204" pitchFamily="34" charset="0"/>
              </a:rPr>
              <a:t>proaktif</a:t>
            </a:r>
            <a:r>
              <a:rPr lang="tr-TR" b="0" dirty="0">
                <a:latin typeface="Calibri" panose="020F0502020204030204" pitchFamily="34" charset="0"/>
              </a:rPr>
              <a:t> bir şekilde yönetmek</a:t>
            </a:r>
          </a:p>
          <a:p>
            <a:pPr lvl="0"/>
            <a:r>
              <a:rPr lang="tr-TR" b="0" dirty="0">
                <a:latin typeface="Calibri" panose="020F0502020204030204" pitchFamily="34" charset="0"/>
              </a:rPr>
              <a:t>Sürdürülebilirlik yaklaşımını desteklemek ve yaymak</a:t>
            </a:r>
          </a:p>
          <a:p>
            <a:pPr lvl="0"/>
            <a:r>
              <a:rPr lang="tr-TR" b="0" dirty="0">
                <a:latin typeface="Calibri" panose="020F0502020204030204" pitchFamily="34" charset="0"/>
              </a:rPr>
              <a:t>Gerçekleştirilen faaliyetlerde bölgede bulunan toplumun görüşünü almak</a:t>
            </a:r>
          </a:p>
          <a:p>
            <a:pPr lvl="0"/>
            <a:r>
              <a:rPr lang="tr-TR" b="0" dirty="0">
                <a:latin typeface="Calibri" panose="020F0502020204030204" pitchFamily="34" charset="0"/>
              </a:rPr>
              <a:t>Tarihsel ve arkeolojik ürünlerin yasaların izin verdiği durumlar dışında sergilenmemesi </a:t>
            </a:r>
            <a:r>
              <a:rPr lang="tr-TR" b="0" dirty="0" smtClean="0">
                <a:latin typeface="Calibri" panose="020F0502020204030204" pitchFamily="34" charset="0"/>
              </a:rPr>
              <a:t>ve</a:t>
            </a:r>
          </a:p>
          <a:p>
            <a:pPr lvl="0"/>
            <a:r>
              <a:rPr lang="tr-TR" b="0" dirty="0" smtClean="0">
                <a:latin typeface="Calibri" panose="020F0502020204030204" pitchFamily="34" charset="0"/>
              </a:rPr>
              <a:t>alınıp satılmaması</a:t>
            </a:r>
          </a:p>
          <a:p>
            <a:r>
              <a:rPr lang="tr-TR" sz="2100" dirty="0" smtClean="0">
                <a:latin typeface="Calibri" panose="020F0502020204030204" pitchFamily="34" charset="0"/>
              </a:rPr>
              <a:t>Ekonomik</a:t>
            </a:r>
            <a:endParaRPr lang="tr-TR" sz="2100" dirty="0">
              <a:latin typeface="Calibri" panose="020F0502020204030204" pitchFamily="34" charset="0"/>
            </a:endParaRPr>
          </a:p>
          <a:p>
            <a:pPr lvl="0"/>
            <a:r>
              <a:rPr lang="tr-TR" b="0" dirty="0">
                <a:latin typeface="Calibri" panose="020F0502020204030204" pitchFamily="34" charset="0"/>
              </a:rPr>
              <a:t>Çalışanlarımız arasında ‘’Eşit İş Yükü, Eşit Ücret’’ prensibini daima ön planda tutmak,</a:t>
            </a:r>
          </a:p>
          <a:p>
            <a:pPr lvl="0"/>
            <a:r>
              <a:rPr lang="tr-TR" b="0" dirty="0">
                <a:latin typeface="Calibri" panose="020F0502020204030204" pitchFamily="34" charset="0"/>
              </a:rPr>
              <a:t>Daha yüksek ekonomik değer üretmek ve dağıtmak</a:t>
            </a:r>
          </a:p>
          <a:p>
            <a:pPr lvl="0"/>
            <a:r>
              <a:rPr lang="tr-TR" b="0" dirty="0">
                <a:latin typeface="Calibri" panose="020F0502020204030204" pitchFamily="34" charset="0"/>
              </a:rPr>
              <a:t>Değer zincirimizde, sürekli iyileştirmeyi ve gelişimi temel alarak rekabet avantajı yaratmak ve  sürdürülebilir karlılığı sağlamak</a:t>
            </a:r>
          </a:p>
          <a:p>
            <a:pPr lvl="0"/>
            <a:r>
              <a:rPr lang="tr-TR" b="0" dirty="0">
                <a:latin typeface="Calibri" panose="020F0502020204030204" pitchFamily="34" charset="0"/>
              </a:rPr>
              <a:t>Tedarikçilerimizin, temel insan haklarına, fırsat eşitliğine ve iş etiği ilkelerimize uyumunu sağlamak</a:t>
            </a:r>
          </a:p>
          <a:p>
            <a:pPr lvl="0"/>
            <a:r>
              <a:rPr lang="tr-TR" b="0" dirty="0">
                <a:latin typeface="Calibri" panose="020F0502020204030204" pitchFamily="34" charset="0"/>
              </a:rPr>
              <a:t>Güvenli çalışma ortamı, çalışma saatleri ve ücretlendirme de dahil olmak üzere tüm yasal düzenlemelere uyum </a:t>
            </a:r>
            <a:r>
              <a:rPr lang="tr-TR" b="0" dirty="0" smtClean="0">
                <a:latin typeface="Calibri" panose="020F0502020204030204" pitchFamily="34" charset="0"/>
              </a:rPr>
              <a:t>gösteren</a:t>
            </a:r>
          </a:p>
          <a:p>
            <a:pPr lvl="0"/>
            <a:r>
              <a:rPr lang="tr-TR" b="0" dirty="0" smtClean="0">
                <a:latin typeface="Calibri" panose="020F0502020204030204" pitchFamily="34" charset="0"/>
              </a:rPr>
              <a:t>tedarikçiler </a:t>
            </a:r>
            <a:r>
              <a:rPr lang="tr-TR" b="0" dirty="0">
                <a:latin typeface="Calibri" panose="020F0502020204030204" pitchFamily="34" charset="0"/>
              </a:rPr>
              <a:t>ile çalışmak</a:t>
            </a:r>
          </a:p>
          <a:p>
            <a:r>
              <a:rPr lang="tr-TR" b="0" dirty="0">
                <a:latin typeface="Calibri" panose="020F0502020204030204" pitchFamily="34" charset="0"/>
              </a:rPr>
              <a:t> </a:t>
            </a:r>
          </a:p>
          <a:p>
            <a:pPr lvl="0"/>
            <a:endParaRPr lang="tr-TR" b="0" dirty="0">
              <a:latin typeface="Calibri" panose="020F0502020204030204" pitchFamily="34" charset="0"/>
            </a:endParaRPr>
          </a:p>
          <a:p>
            <a:endParaRPr lang="tr-TR" b="0" dirty="0">
              <a:latin typeface="Calibri" panose="020F0502020204030204" pitchFamily="34" charset="0"/>
            </a:endParaRPr>
          </a:p>
        </p:txBody>
      </p:sp>
    </p:spTree>
    <p:extLst>
      <p:ext uri="{BB962C8B-B14F-4D97-AF65-F5344CB8AC3E}">
        <p14:creationId xmlns:p14="http://schemas.microsoft.com/office/powerpoint/2010/main" val="408121566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467544" y="404664"/>
            <a:ext cx="7848872" cy="4275813"/>
          </a:xfrm>
        </p:spPr>
        <p:style>
          <a:lnRef idx="1">
            <a:schemeClr val="accent5"/>
          </a:lnRef>
          <a:fillRef idx="2">
            <a:schemeClr val="accent5"/>
          </a:fillRef>
          <a:effectRef idx="1">
            <a:schemeClr val="accent5"/>
          </a:effectRef>
          <a:fontRef idx="minor">
            <a:schemeClr val="dk1"/>
          </a:fontRef>
        </p:style>
        <p:txBody>
          <a:bodyPr>
            <a:normAutofit fontScale="77500" lnSpcReduction="20000"/>
          </a:bodyPr>
          <a:lstStyle/>
          <a:p>
            <a:r>
              <a:rPr lang="tr-TR" sz="2300" dirty="0" smtClean="0">
                <a:latin typeface="Calibri" panose="020F0502020204030204" pitchFamily="34" charset="0"/>
              </a:rPr>
              <a:t>Çevresel</a:t>
            </a:r>
            <a:endParaRPr lang="tr-TR" sz="2300" dirty="0">
              <a:latin typeface="Calibri" panose="020F0502020204030204" pitchFamily="34" charset="0"/>
            </a:endParaRPr>
          </a:p>
          <a:p>
            <a:pPr lvl="0"/>
            <a:r>
              <a:rPr lang="tr-TR" b="0" dirty="0">
                <a:latin typeface="Calibri" panose="020F0502020204030204" pitchFamily="34" charset="0"/>
              </a:rPr>
              <a:t>Doğal kaynakların etkili kullanımı ve daha az atık,</a:t>
            </a:r>
          </a:p>
          <a:p>
            <a:pPr lvl="0"/>
            <a:r>
              <a:rPr lang="tr-TR" b="0" dirty="0">
                <a:latin typeface="Calibri" panose="020F0502020204030204" pitchFamily="34" charset="0"/>
              </a:rPr>
              <a:t>Su kullanımını azaltmak,</a:t>
            </a:r>
          </a:p>
          <a:p>
            <a:pPr lvl="0"/>
            <a:r>
              <a:rPr lang="tr-TR" b="0" dirty="0">
                <a:latin typeface="Calibri" panose="020F0502020204030204" pitchFamily="34" charset="0"/>
              </a:rPr>
              <a:t>Atıkların kaynağında </a:t>
            </a:r>
            <a:r>
              <a:rPr lang="tr-TR" b="0" dirty="0" err="1">
                <a:latin typeface="Calibri" panose="020F0502020204030204" pitchFamily="34" charset="0"/>
              </a:rPr>
              <a:t>azaltımı</a:t>
            </a:r>
            <a:r>
              <a:rPr lang="tr-TR" b="0" dirty="0">
                <a:latin typeface="Calibri" panose="020F0502020204030204" pitchFamily="34" charset="0"/>
              </a:rPr>
              <a:t> ilkesine uygun çalışmalar yapmak,</a:t>
            </a:r>
          </a:p>
          <a:p>
            <a:pPr lvl="0"/>
            <a:r>
              <a:rPr lang="tr-TR" b="0" dirty="0">
                <a:latin typeface="Calibri" panose="020F0502020204030204" pitchFamily="34" charset="0"/>
              </a:rPr>
              <a:t>Oluşan atıkları doğada sıfır depolama ilkesi ile yönetmek ve yeniden kullanım, geri kazanım  ile ekonomik değer yaratmak,</a:t>
            </a:r>
          </a:p>
          <a:p>
            <a:pPr lvl="0"/>
            <a:r>
              <a:rPr lang="tr-TR" b="0" dirty="0">
                <a:latin typeface="Calibri" panose="020F0502020204030204" pitchFamily="34" charset="0"/>
              </a:rPr>
              <a:t>Faaliyetlerimizde temizlemek yerine kirletmemek ilkesi ile uyum içerisinde çalışmak,</a:t>
            </a:r>
          </a:p>
          <a:p>
            <a:pPr lvl="0"/>
            <a:r>
              <a:rPr lang="tr-TR" b="0" dirty="0">
                <a:latin typeface="Calibri" panose="020F0502020204030204" pitchFamily="34" charset="0"/>
              </a:rPr>
              <a:t>Küresel iklim değişikliği ile mücadele etmek,</a:t>
            </a:r>
          </a:p>
          <a:p>
            <a:pPr lvl="0"/>
            <a:r>
              <a:rPr lang="tr-TR" b="0" dirty="0">
                <a:latin typeface="Calibri" panose="020F0502020204030204" pitchFamily="34" charset="0"/>
              </a:rPr>
              <a:t>Faaliyetlerimizden kaynaklanan, karbondioksit başta olmak üzere tüm sera gazlarının salınımı azaltmak,</a:t>
            </a:r>
          </a:p>
          <a:p>
            <a:pPr lvl="0"/>
            <a:r>
              <a:rPr lang="tr-TR" b="0" dirty="0">
                <a:latin typeface="Calibri" panose="020F0502020204030204" pitchFamily="34" charset="0"/>
              </a:rPr>
              <a:t>Yenilenebilir ve verimli enerji kullanmak,</a:t>
            </a:r>
          </a:p>
          <a:p>
            <a:pPr lvl="0"/>
            <a:r>
              <a:rPr lang="tr-TR" b="0" dirty="0">
                <a:latin typeface="Calibri" panose="020F0502020204030204" pitchFamily="34" charset="0"/>
              </a:rPr>
              <a:t>Çevresel yönetim sistemimiz ile çevresel etkilerimizi kontrol ederek azaltmak,</a:t>
            </a:r>
          </a:p>
          <a:p>
            <a:pPr lvl="0"/>
            <a:r>
              <a:rPr lang="tr-TR" b="0" dirty="0">
                <a:latin typeface="Calibri" panose="020F0502020204030204" pitchFamily="34" charset="0"/>
              </a:rPr>
              <a:t>Su Güvenliği kriterlerine uygun hareket etmek, kişi başı su tüketimini azaltmak, tesislerimizde düzenli su analizlerini ve </a:t>
            </a:r>
            <a:r>
              <a:rPr lang="tr-TR" b="0" dirty="0" smtClean="0">
                <a:latin typeface="Calibri" panose="020F0502020204030204" pitchFamily="34" charset="0"/>
              </a:rPr>
              <a:t>rutin</a:t>
            </a:r>
          </a:p>
          <a:p>
            <a:pPr lvl="0"/>
            <a:r>
              <a:rPr lang="tr-TR" b="0" dirty="0" smtClean="0">
                <a:latin typeface="Calibri" panose="020F0502020204030204" pitchFamily="34" charset="0"/>
              </a:rPr>
              <a:t>kontrolleri </a:t>
            </a:r>
            <a:r>
              <a:rPr lang="tr-TR" b="0" dirty="0">
                <a:latin typeface="Calibri" panose="020F0502020204030204" pitchFamily="34" charset="0"/>
              </a:rPr>
              <a:t>yaparak çevremize zararsız halde Atık Su hattına gönderilmesini sağlamak,</a:t>
            </a:r>
          </a:p>
          <a:p>
            <a:pPr lvl="0"/>
            <a:r>
              <a:rPr lang="tr-TR" b="0" dirty="0">
                <a:latin typeface="Calibri" panose="020F0502020204030204" pitchFamily="34" charset="0"/>
              </a:rPr>
              <a:t>Tesislerimizde gerçekleştirdiğimiz tüm faaliyetlerimizde ve yeni yatırımlarımızda yenilenebilir enerji </a:t>
            </a:r>
            <a:r>
              <a:rPr lang="tr-TR" b="0" dirty="0" smtClean="0">
                <a:latin typeface="Calibri" panose="020F0502020204030204" pitchFamily="34" charset="0"/>
              </a:rPr>
              <a:t>kaynaklarından</a:t>
            </a:r>
          </a:p>
          <a:p>
            <a:pPr lvl="0"/>
            <a:r>
              <a:rPr lang="tr-TR" b="0" dirty="0" smtClean="0">
                <a:latin typeface="Calibri" panose="020F0502020204030204" pitchFamily="34" charset="0"/>
              </a:rPr>
              <a:t>yararlanarak</a:t>
            </a:r>
            <a:r>
              <a:rPr lang="tr-TR" b="0" dirty="0">
                <a:latin typeface="Calibri" panose="020F0502020204030204" pitchFamily="34" charset="0"/>
              </a:rPr>
              <a:t>, Karbon Salınımını ve Sera Gazı Emisyonunu azaltmak,</a:t>
            </a:r>
          </a:p>
          <a:p>
            <a:pPr lvl="0"/>
            <a:r>
              <a:rPr lang="tr-TR" b="0" dirty="0">
                <a:latin typeface="Calibri" panose="020F0502020204030204" pitchFamily="34" charset="0"/>
              </a:rPr>
              <a:t>Tesislerimizin tüm faaliyetlerinde, Yöresel ve Yerli Ürünlere öncelik vermek, Ülkesel ve Global ekonominin </a:t>
            </a:r>
            <a:r>
              <a:rPr lang="tr-TR" b="0" dirty="0" smtClean="0">
                <a:latin typeface="Calibri" panose="020F0502020204030204" pitchFamily="34" charset="0"/>
              </a:rPr>
              <a:t>sağlıklı</a:t>
            </a:r>
          </a:p>
          <a:p>
            <a:pPr lvl="0"/>
            <a:r>
              <a:rPr lang="tr-TR" b="0" dirty="0" smtClean="0">
                <a:latin typeface="Calibri" panose="020F0502020204030204" pitchFamily="34" charset="0"/>
              </a:rPr>
              <a:t>büyümesine </a:t>
            </a:r>
            <a:r>
              <a:rPr lang="tr-TR" b="0" dirty="0">
                <a:latin typeface="Calibri" panose="020F0502020204030204" pitchFamily="34" charset="0"/>
              </a:rPr>
              <a:t>katkıda bulunmak,</a:t>
            </a:r>
          </a:p>
          <a:p>
            <a:endParaRPr lang="tr-TR" b="0" dirty="0">
              <a:latin typeface="Calibri" panose="020F0502020204030204" pitchFamily="34" charset="0"/>
            </a:endParaRPr>
          </a:p>
        </p:txBody>
      </p:sp>
    </p:spTree>
    <p:extLst>
      <p:ext uri="{BB962C8B-B14F-4D97-AF65-F5344CB8AC3E}">
        <p14:creationId xmlns:p14="http://schemas.microsoft.com/office/powerpoint/2010/main" val="253699643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395536" y="404664"/>
            <a:ext cx="7948364" cy="4275813"/>
          </a:xfrm>
        </p:spPr>
        <p:style>
          <a:lnRef idx="1">
            <a:schemeClr val="accent5"/>
          </a:lnRef>
          <a:fillRef idx="2">
            <a:schemeClr val="accent5"/>
          </a:fillRef>
          <a:effectRef idx="1">
            <a:schemeClr val="accent5"/>
          </a:effectRef>
          <a:fontRef idx="minor">
            <a:schemeClr val="dk1"/>
          </a:fontRef>
        </p:style>
        <p:txBody>
          <a:bodyPr>
            <a:normAutofit/>
          </a:bodyPr>
          <a:lstStyle/>
          <a:p>
            <a:pPr lvl="0"/>
            <a:r>
              <a:rPr lang="tr-TR" sz="1200" b="0" dirty="0">
                <a:latin typeface="Calibri" panose="020F0502020204030204" pitchFamily="34" charset="0"/>
              </a:rPr>
              <a:t>Yöresel ekonominin kalkınmasına katkıda bulunmak, yerel istihdam ve yerel tedarikçilere her zaman destek vermek,</a:t>
            </a:r>
          </a:p>
          <a:p>
            <a:pPr lvl="0"/>
            <a:r>
              <a:rPr lang="tr-TR" sz="1200" b="0" dirty="0">
                <a:latin typeface="Calibri" panose="020F0502020204030204" pitchFamily="34" charset="0"/>
              </a:rPr>
              <a:t>Tüm misafirlerimize yörenin Doğal ve Kültürel Miraslarını ve Eserlerini tanıtmak,</a:t>
            </a:r>
          </a:p>
          <a:p>
            <a:pPr lvl="0"/>
            <a:r>
              <a:rPr lang="tr-TR" sz="1200" b="0" dirty="0">
                <a:latin typeface="Calibri" panose="020F0502020204030204" pitchFamily="34" charset="0"/>
              </a:rPr>
              <a:t>Yöresel Ürünlerimiz ve Tema Gecelerimiz ile ülkemizi ve geleneklerimizi misafirlerimize tanıtmak,</a:t>
            </a:r>
          </a:p>
          <a:p>
            <a:pPr lvl="0"/>
            <a:r>
              <a:rPr lang="tr-TR" sz="1200" b="0" dirty="0">
                <a:latin typeface="Calibri" panose="020F0502020204030204" pitchFamily="34" charset="0"/>
              </a:rPr>
              <a:t>Yöre Halkının yaşam kalitesine pozitif etki edecek çalışmalar yapmak ve yöresel dokuyu korumak,</a:t>
            </a:r>
          </a:p>
          <a:p>
            <a:pPr lvl="0"/>
            <a:r>
              <a:rPr lang="tr-TR" sz="1200" b="0" dirty="0">
                <a:latin typeface="Calibri" panose="020F0502020204030204" pitchFamily="34" charset="0"/>
              </a:rPr>
              <a:t>Bilimsel ve Teknolojik gelişmeleri yakından takip etmek ve uyum sağlamayı prensip haline getirmek,</a:t>
            </a:r>
          </a:p>
          <a:p>
            <a:pPr lvl="0"/>
            <a:r>
              <a:rPr lang="tr-TR" sz="1200" b="0" dirty="0">
                <a:latin typeface="Calibri" panose="020F0502020204030204" pitchFamily="34" charset="0"/>
              </a:rPr>
              <a:t>İklim Değişikliği nedeni ile artış gösteren Doğal Afetlere dikkat çekmek ve yaptığımız eğitimlerle ve </a:t>
            </a:r>
            <a:r>
              <a:rPr lang="tr-TR" sz="1200" b="0" dirty="0" smtClean="0">
                <a:latin typeface="Calibri" panose="020F0502020204030204" pitchFamily="34" charset="0"/>
              </a:rPr>
              <a:t>tatbikatlarla</a:t>
            </a:r>
          </a:p>
          <a:p>
            <a:pPr lvl="0"/>
            <a:r>
              <a:rPr lang="tr-TR" sz="1200" b="0" dirty="0" smtClean="0">
                <a:latin typeface="Calibri" panose="020F0502020204030204" pitchFamily="34" charset="0"/>
              </a:rPr>
              <a:t>çalışanlarımızı </a:t>
            </a:r>
            <a:r>
              <a:rPr lang="tr-TR" sz="1200" b="0" dirty="0">
                <a:latin typeface="Calibri" panose="020F0502020204030204" pitchFamily="34" charset="0"/>
              </a:rPr>
              <a:t>ve misafirlerimizi afetlere karşı </a:t>
            </a:r>
            <a:r>
              <a:rPr lang="tr-TR" sz="1200" b="0" dirty="0" smtClean="0">
                <a:latin typeface="Calibri" panose="020F0502020204030204" pitchFamily="34" charset="0"/>
              </a:rPr>
              <a:t>bilinçlendirmek</a:t>
            </a:r>
          </a:p>
          <a:p>
            <a:r>
              <a:rPr lang="tr-TR" dirty="0" err="1">
                <a:latin typeface="Calibri" panose="020F0502020204030204" pitchFamily="34" charset="0"/>
              </a:rPr>
              <a:t>Biyoçeşitliliğe</a:t>
            </a:r>
            <a:r>
              <a:rPr lang="tr-TR" dirty="0">
                <a:latin typeface="Calibri" panose="020F0502020204030204" pitchFamily="34" charset="0"/>
              </a:rPr>
              <a:t> Saygı</a:t>
            </a:r>
          </a:p>
          <a:p>
            <a:pPr lvl="0"/>
            <a:r>
              <a:rPr lang="tr-TR" sz="1200" b="0" dirty="0">
                <a:latin typeface="Calibri" panose="020F0502020204030204" pitchFamily="34" charset="0"/>
              </a:rPr>
              <a:t>Çevre stratejilerimizi oluştururken ve faaliyetlerimizi tasarlarken </a:t>
            </a:r>
            <a:r>
              <a:rPr lang="tr-TR" sz="1200" b="0" dirty="0" err="1">
                <a:latin typeface="Calibri" panose="020F0502020204030204" pitchFamily="34" charset="0"/>
              </a:rPr>
              <a:t>biyoçeşitlilik</a:t>
            </a:r>
            <a:r>
              <a:rPr lang="tr-TR" sz="1200" b="0" dirty="0">
                <a:latin typeface="Calibri" panose="020F0502020204030204" pitchFamily="34" charset="0"/>
              </a:rPr>
              <a:t> ve ekosistem konularını dikkate almak</a:t>
            </a:r>
          </a:p>
          <a:p>
            <a:r>
              <a:rPr lang="tr-TR" sz="1200" b="0" dirty="0">
                <a:latin typeface="Calibri" panose="020F0502020204030204" pitchFamily="34" charset="0"/>
              </a:rPr>
              <a:t>Tesislerimize ait karasal alanlarda Ekolojik sistemi korumak, İstilacı türleri takip ederek çevremizdeki doğal </a:t>
            </a:r>
            <a:r>
              <a:rPr lang="tr-TR" sz="1200" b="0" dirty="0" smtClean="0">
                <a:latin typeface="Calibri" panose="020F0502020204030204" pitchFamily="34" charset="0"/>
              </a:rPr>
              <a:t>yaşamın</a:t>
            </a:r>
          </a:p>
          <a:p>
            <a:r>
              <a:rPr lang="tr-TR" sz="1200" b="0" dirty="0" smtClean="0">
                <a:latin typeface="Calibri" panose="020F0502020204030204" pitchFamily="34" charset="0"/>
              </a:rPr>
              <a:t>korunmasını </a:t>
            </a:r>
            <a:r>
              <a:rPr lang="tr-TR" sz="1200" b="0" dirty="0">
                <a:latin typeface="Calibri" panose="020F0502020204030204" pitchFamily="34" charset="0"/>
              </a:rPr>
              <a:t>ve sürdürülebilirliğini sağlamak</a:t>
            </a:r>
          </a:p>
          <a:p>
            <a:endParaRPr lang="tr-TR" sz="1200" b="0" dirty="0">
              <a:latin typeface="Calibri" panose="020F0502020204030204" pitchFamily="34" charset="0"/>
            </a:endParaRPr>
          </a:p>
        </p:txBody>
      </p:sp>
    </p:spTree>
    <p:extLst>
      <p:ext uri="{BB962C8B-B14F-4D97-AF65-F5344CB8AC3E}">
        <p14:creationId xmlns:p14="http://schemas.microsoft.com/office/powerpoint/2010/main" val="69095832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467543" y="116632"/>
            <a:ext cx="7668681" cy="360040"/>
          </a:xfrm>
        </p:spPr>
        <p:style>
          <a:lnRef idx="3">
            <a:schemeClr val="lt1"/>
          </a:lnRef>
          <a:fillRef idx="1">
            <a:schemeClr val="accent5"/>
          </a:fillRef>
          <a:effectRef idx="1">
            <a:schemeClr val="accent5"/>
          </a:effectRef>
          <a:fontRef idx="minor">
            <a:schemeClr val="lt1"/>
          </a:fontRef>
        </p:style>
        <p:txBody>
          <a:bodyPr/>
          <a:lstStyle/>
          <a:p>
            <a:r>
              <a:rPr lang="tr-TR" dirty="0" err="1" smtClean="0"/>
              <a:t>atIk</a:t>
            </a:r>
            <a:r>
              <a:rPr lang="tr-TR" dirty="0" smtClean="0"/>
              <a:t> yönetimi</a:t>
            </a:r>
            <a:endParaRPr lang="tr-TR" dirty="0"/>
          </a:p>
        </p:txBody>
      </p:sp>
      <p:sp>
        <p:nvSpPr>
          <p:cNvPr id="3" name="İçerik Yer Tutucusu 2"/>
          <p:cNvSpPr>
            <a:spLocks noGrp="1"/>
          </p:cNvSpPr>
          <p:nvPr>
            <p:ph idx="1"/>
          </p:nvPr>
        </p:nvSpPr>
        <p:spPr>
          <a:xfrm>
            <a:off x="251520" y="620688"/>
            <a:ext cx="8208912" cy="4320480"/>
          </a:xfrm>
        </p:spPr>
        <p:style>
          <a:lnRef idx="1">
            <a:schemeClr val="accent5"/>
          </a:lnRef>
          <a:fillRef idx="2">
            <a:schemeClr val="accent5"/>
          </a:fillRef>
          <a:effectRef idx="1">
            <a:schemeClr val="accent5"/>
          </a:effectRef>
          <a:fontRef idx="minor">
            <a:schemeClr val="dk1"/>
          </a:fontRef>
        </p:style>
        <p:txBody>
          <a:bodyPr>
            <a:normAutofit/>
          </a:bodyPr>
          <a:lstStyle/>
          <a:p>
            <a:r>
              <a:rPr lang="tr-TR" sz="1400" dirty="0">
                <a:latin typeface="Calibri" panose="020F0502020204030204" pitchFamily="34" charset="0"/>
              </a:rPr>
              <a:t>Oluşan atıkları hem çalışanlarımızın hem de misafirlerimizin desteği ile kağıt, </a:t>
            </a:r>
            <a:r>
              <a:rPr lang="tr-TR" sz="1400" dirty="0" smtClean="0">
                <a:latin typeface="Calibri" panose="020F0502020204030204" pitchFamily="34" charset="0"/>
              </a:rPr>
              <a:t>plastik,</a:t>
            </a:r>
          </a:p>
          <a:p>
            <a:r>
              <a:rPr lang="tr-TR" sz="1400" dirty="0" smtClean="0">
                <a:latin typeface="Calibri" panose="020F0502020204030204" pitchFamily="34" charset="0"/>
              </a:rPr>
              <a:t>metal</a:t>
            </a:r>
            <a:r>
              <a:rPr lang="tr-TR" sz="1400" dirty="0">
                <a:latin typeface="Calibri" panose="020F0502020204030204" pitchFamily="34" charset="0"/>
              </a:rPr>
              <a:t>, </a:t>
            </a:r>
            <a:r>
              <a:rPr lang="tr-TR" sz="1400" dirty="0" smtClean="0">
                <a:latin typeface="Calibri" panose="020F0502020204030204" pitchFamily="34" charset="0"/>
              </a:rPr>
              <a:t>cam </a:t>
            </a:r>
            <a:r>
              <a:rPr lang="tr-TR" sz="1400" dirty="0">
                <a:latin typeface="Calibri" panose="020F0502020204030204" pitchFamily="34" charset="0"/>
              </a:rPr>
              <a:t>olarak ayrıştırıp doğaya geri kazandırıyoruz</a:t>
            </a:r>
            <a:r>
              <a:rPr lang="tr-TR" sz="1400" dirty="0" smtClean="0">
                <a:latin typeface="Calibri" panose="020F0502020204030204" pitchFamily="34" charset="0"/>
              </a:rPr>
              <a:t>.</a:t>
            </a:r>
          </a:p>
          <a:p>
            <a:r>
              <a:rPr lang="tr-TR" sz="1400" dirty="0">
                <a:latin typeface="Calibri" panose="020F0502020204030204" pitchFamily="34" charset="0"/>
              </a:rPr>
              <a:t>Çevreye vereceğimiz zararı en aza indirmek için tehlikeli atık oluşumuna neden olacak etkenleri </a:t>
            </a:r>
            <a:r>
              <a:rPr lang="tr-TR" sz="1400" dirty="0" smtClean="0">
                <a:latin typeface="Calibri" panose="020F0502020204030204" pitchFamily="34" charset="0"/>
              </a:rPr>
              <a:t>azaltmaya</a:t>
            </a:r>
          </a:p>
          <a:p>
            <a:r>
              <a:rPr lang="tr-TR" sz="1400" dirty="0" smtClean="0">
                <a:latin typeface="Calibri" panose="020F0502020204030204" pitchFamily="34" charset="0"/>
              </a:rPr>
              <a:t>çalışıp</a:t>
            </a:r>
            <a:r>
              <a:rPr lang="tr-TR" sz="1400" dirty="0">
                <a:latin typeface="Calibri" panose="020F0502020204030204" pitchFamily="34" charset="0"/>
              </a:rPr>
              <a:t>, katı atık üretimimizi büyük ambalaj kullanımıyla azaltmaya çalışıyoruz. </a:t>
            </a:r>
            <a:endParaRPr lang="tr-TR" sz="1400" dirty="0" smtClean="0">
              <a:latin typeface="Calibri" panose="020F0502020204030204" pitchFamily="34" charset="0"/>
            </a:endParaRPr>
          </a:p>
          <a:p>
            <a:r>
              <a:rPr lang="tr-TR" sz="1400" dirty="0">
                <a:latin typeface="Calibri" panose="020F0502020204030204" pitchFamily="34" charset="0"/>
              </a:rPr>
              <a:t>Tek kullanımlık metal kutu, plastik şişe vb. içecekler yerine içecek üniteleri kullanılarak atık </a:t>
            </a:r>
            <a:r>
              <a:rPr lang="tr-TR" sz="1400" dirty="0" smtClean="0">
                <a:latin typeface="Calibri" panose="020F0502020204030204" pitchFamily="34" charset="0"/>
              </a:rPr>
              <a:t>miktarı</a:t>
            </a:r>
          </a:p>
          <a:p>
            <a:r>
              <a:rPr lang="tr-TR" sz="1400" dirty="0" smtClean="0">
                <a:latin typeface="Calibri" panose="020F0502020204030204" pitchFamily="34" charset="0"/>
              </a:rPr>
              <a:t>azaltılmaktadır</a:t>
            </a:r>
            <a:r>
              <a:rPr lang="tr-TR" sz="1400" dirty="0">
                <a:latin typeface="Calibri" panose="020F0502020204030204" pitchFamily="34" charset="0"/>
              </a:rPr>
              <a:t>. </a:t>
            </a:r>
            <a:r>
              <a:rPr lang="tr-TR" sz="1400" dirty="0" smtClean="0">
                <a:latin typeface="Calibri" panose="020F0502020204030204" pitchFamily="34" charset="0"/>
              </a:rPr>
              <a:t>Mümkün </a:t>
            </a:r>
            <a:r>
              <a:rPr lang="tr-TR" sz="1400" dirty="0">
                <a:latin typeface="Calibri" panose="020F0502020204030204" pitchFamily="34" charset="0"/>
              </a:rPr>
              <a:t>olduğu kadar </a:t>
            </a:r>
            <a:r>
              <a:rPr lang="tr-TR" sz="1400" dirty="0" smtClean="0">
                <a:latin typeface="Calibri" panose="020F0502020204030204" pitchFamily="34" charset="0"/>
              </a:rPr>
              <a:t> tek </a:t>
            </a:r>
            <a:r>
              <a:rPr lang="tr-TR" sz="1400" dirty="0">
                <a:latin typeface="Calibri" panose="020F0502020204030204" pitchFamily="34" charset="0"/>
              </a:rPr>
              <a:t>kullanımlık kahvaltılık ürünler yerine büyük ambalajlı kutu </a:t>
            </a:r>
            <a:r>
              <a:rPr lang="tr-TR" sz="1400" dirty="0" smtClean="0">
                <a:latin typeface="Calibri" panose="020F0502020204030204" pitchFamily="34" charset="0"/>
              </a:rPr>
              <a:t>ve</a:t>
            </a:r>
          </a:p>
          <a:p>
            <a:r>
              <a:rPr lang="tr-TR" sz="1400" dirty="0" smtClean="0">
                <a:latin typeface="Calibri" panose="020F0502020204030204" pitchFamily="34" charset="0"/>
              </a:rPr>
              <a:t>Kova ürünler </a:t>
            </a:r>
            <a:r>
              <a:rPr lang="tr-TR" sz="1400" dirty="0">
                <a:latin typeface="Calibri" panose="020F0502020204030204" pitchFamily="34" charset="0"/>
              </a:rPr>
              <a:t>satın alınarak ambalaj atığı azaltılmıştır</a:t>
            </a:r>
            <a:r>
              <a:rPr lang="tr-TR" sz="1400" dirty="0" smtClean="0">
                <a:latin typeface="Calibri" panose="020F0502020204030204" pitchFamily="34" charset="0"/>
              </a:rPr>
              <a:t>.</a:t>
            </a:r>
          </a:p>
          <a:p>
            <a:r>
              <a:rPr lang="tr-TR" sz="1400" dirty="0">
                <a:latin typeface="Calibri" panose="020F0502020204030204" pitchFamily="34" charset="0"/>
              </a:rPr>
              <a:t>Kağıt tüketimimizi azaltmak için iç ve dış yazışmalarımızı ve bilgi aktarımını mail ortamında yapıyoruz.</a:t>
            </a:r>
            <a:endParaRPr lang="tr-TR" sz="1400" dirty="0" smtClean="0">
              <a:latin typeface="Calibri" panose="020F0502020204030204" pitchFamily="34" charset="0"/>
            </a:endParaRPr>
          </a:p>
          <a:p>
            <a:r>
              <a:rPr lang="tr-TR" sz="1400" dirty="0" smtClean="0">
                <a:latin typeface="Calibri" panose="020F0502020204030204" pitchFamily="34" charset="0"/>
              </a:rPr>
              <a:t>Misafir </a:t>
            </a:r>
            <a:r>
              <a:rPr lang="tr-TR" sz="1400" dirty="0">
                <a:latin typeface="Calibri" panose="020F0502020204030204" pitchFamily="34" charset="0"/>
              </a:rPr>
              <a:t>odalarında banyo-tuvaletlerde ve genel alan tuvaletlerinde tekrar doldurulabilir </a:t>
            </a:r>
            <a:r>
              <a:rPr lang="tr-TR" sz="1400" dirty="0" smtClean="0">
                <a:latin typeface="Calibri" panose="020F0502020204030204" pitchFamily="34" charset="0"/>
              </a:rPr>
              <a:t>sabunluklara</a:t>
            </a:r>
          </a:p>
          <a:p>
            <a:r>
              <a:rPr lang="tr-TR" sz="1400" dirty="0">
                <a:latin typeface="Calibri" panose="020F0502020204030204" pitchFamily="34" charset="0"/>
              </a:rPr>
              <a:t>g</a:t>
            </a:r>
            <a:r>
              <a:rPr lang="tr-TR" sz="1400" dirty="0" smtClean="0">
                <a:latin typeface="Calibri" panose="020F0502020204030204" pitchFamily="34" charset="0"/>
              </a:rPr>
              <a:t>eçilmiştir.</a:t>
            </a:r>
          </a:p>
          <a:p>
            <a:r>
              <a:rPr lang="tr-TR" sz="1400" dirty="0">
                <a:latin typeface="Calibri" panose="020F0502020204030204" pitchFamily="34" charset="0"/>
              </a:rPr>
              <a:t>Tehlikeli atıklar; </a:t>
            </a:r>
            <a:r>
              <a:rPr lang="tr-TR" sz="1400" dirty="0" smtClean="0">
                <a:latin typeface="Calibri" panose="020F0502020204030204" pitchFamily="34" charset="0"/>
              </a:rPr>
              <a:t>tehlikeli </a:t>
            </a:r>
            <a:r>
              <a:rPr lang="tr-TR" sz="1400" dirty="0">
                <a:latin typeface="Calibri" panose="020F0502020204030204" pitchFamily="34" charset="0"/>
              </a:rPr>
              <a:t>atık deposunda biriktirilmekte ve lisanslı tehlikeli atık taşıma firmasına </a:t>
            </a:r>
            <a:r>
              <a:rPr lang="tr-TR" sz="1400" dirty="0" smtClean="0">
                <a:latin typeface="Calibri" panose="020F0502020204030204" pitchFamily="34" charset="0"/>
              </a:rPr>
              <a:t>teslim</a:t>
            </a:r>
          </a:p>
          <a:p>
            <a:r>
              <a:rPr lang="tr-TR" sz="1400" dirty="0" smtClean="0">
                <a:latin typeface="Calibri" panose="020F0502020204030204" pitchFamily="34" charset="0"/>
              </a:rPr>
              <a:t>edilmektedir</a:t>
            </a:r>
            <a:r>
              <a:rPr lang="tr-TR" sz="1400" dirty="0">
                <a:latin typeface="Calibri" panose="020F0502020204030204" pitchFamily="34" charset="0"/>
              </a:rPr>
              <a:t>.</a:t>
            </a:r>
          </a:p>
        </p:txBody>
      </p:sp>
    </p:spTree>
    <p:extLst>
      <p:ext uri="{BB962C8B-B14F-4D97-AF65-F5344CB8AC3E}">
        <p14:creationId xmlns:p14="http://schemas.microsoft.com/office/powerpoint/2010/main" val="202343455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style>
          <a:lnRef idx="3">
            <a:schemeClr val="lt1"/>
          </a:lnRef>
          <a:fillRef idx="1">
            <a:schemeClr val="accent5"/>
          </a:fillRef>
          <a:effectRef idx="1">
            <a:schemeClr val="accent5"/>
          </a:effectRef>
          <a:fontRef idx="minor">
            <a:schemeClr val="lt1"/>
          </a:fontRef>
        </p:style>
        <p:txBody>
          <a:bodyPr/>
          <a:lstStyle/>
          <a:p>
            <a:r>
              <a:rPr lang="tr-TR" dirty="0" err="1" smtClean="0"/>
              <a:t>atIk</a:t>
            </a:r>
            <a:r>
              <a:rPr lang="tr-TR" dirty="0" smtClean="0"/>
              <a:t> </a:t>
            </a:r>
            <a:r>
              <a:rPr lang="tr-TR" dirty="0"/>
              <a:t>yönetimi</a:t>
            </a:r>
          </a:p>
        </p:txBody>
      </p:sp>
      <p:sp>
        <p:nvSpPr>
          <p:cNvPr id="3" name="İçerik Yer Tutucusu 2"/>
          <p:cNvSpPr>
            <a:spLocks noGrp="1"/>
          </p:cNvSpPr>
          <p:nvPr>
            <p:ph idx="1"/>
          </p:nvPr>
        </p:nvSpPr>
        <p:spPr/>
        <p:style>
          <a:lnRef idx="1">
            <a:schemeClr val="accent5"/>
          </a:lnRef>
          <a:fillRef idx="2">
            <a:schemeClr val="accent5"/>
          </a:fillRef>
          <a:effectRef idx="1">
            <a:schemeClr val="accent5"/>
          </a:effectRef>
          <a:fontRef idx="minor">
            <a:schemeClr val="dk1"/>
          </a:fontRef>
        </p:style>
        <p:txBody>
          <a:bodyPr/>
          <a:lstStyle/>
          <a:p>
            <a:r>
              <a:rPr lang="tr-TR" b="0" dirty="0">
                <a:latin typeface="Calibri" panose="020F0502020204030204" pitchFamily="34" charset="0"/>
              </a:rPr>
              <a:t>T</a:t>
            </a:r>
            <a:r>
              <a:rPr lang="tr-TR" b="0" dirty="0" smtClean="0">
                <a:latin typeface="Calibri" panose="020F0502020204030204" pitchFamily="34" charset="0"/>
              </a:rPr>
              <a:t>ıbbi </a:t>
            </a:r>
            <a:r>
              <a:rPr lang="tr-TR" b="0" dirty="0">
                <a:latin typeface="Calibri" panose="020F0502020204030204" pitchFamily="34" charset="0"/>
              </a:rPr>
              <a:t>atıklar, enjektörler ve boş ilaç kutuları, tıbbi atıkların toplanması konusunda eğitimli personelimiz bunları çevreye ve insana zarar vermeyecek şekilde toplamaktadır. </a:t>
            </a:r>
          </a:p>
          <a:p>
            <a:r>
              <a:rPr lang="tr-TR" b="0" dirty="0" smtClean="0">
                <a:latin typeface="Calibri" panose="020F0502020204030204" pitchFamily="34" charset="0"/>
              </a:rPr>
              <a:t>Ömrünü </a:t>
            </a:r>
            <a:r>
              <a:rPr lang="tr-TR" b="0" dirty="0">
                <a:latin typeface="Calibri" panose="020F0502020204030204" pitchFamily="34" charset="0"/>
              </a:rPr>
              <a:t>tamamlamış piller için “Atık Pil Kutularımız” bulunmakta ve misafirler eğer var ise kullanılmış pillerini buraya atması konusunda yönlendirilmektedir. </a:t>
            </a:r>
            <a:endParaRPr lang="tr-TR" b="0" dirty="0" smtClean="0">
              <a:latin typeface="Calibri" panose="020F0502020204030204" pitchFamily="34" charset="0"/>
            </a:endParaRPr>
          </a:p>
          <a:p>
            <a:r>
              <a:rPr lang="tr-TR" b="0" dirty="0" smtClean="0">
                <a:latin typeface="Calibri" panose="020F0502020204030204" pitchFamily="34" charset="0"/>
              </a:rPr>
              <a:t>Misafirlerimizin </a:t>
            </a:r>
            <a:r>
              <a:rPr lang="tr-TR" b="0" dirty="0">
                <a:latin typeface="Calibri" panose="020F0502020204030204" pitchFamily="34" charset="0"/>
              </a:rPr>
              <a:t>geri dönüşümlü atıkları için genel mekânlara geri dönüşüm kutuları yerleştirilmiştir. </a:t>
            </a:r>
            <a:endParaRPr lang="tr-TR" b="0" dirty="0" smtClean="0">
              <a:latin typeface="Calibri" panose="020F0502020204030204" pitchFamily="34" charset="0"/>
            </a:endParaRPr>
          </a:p>
          <a:p>
            <a:r>
              <a:rPr lang="tr-TR" b="0" dirty="0" smtClean="0">
                <a:latin typeface="Calibri" panose="020F0502020204030204" pitchFamily="34" charset="0"/>
              </a:rPr>
              <a:t> </a:t>
            </a:r>
            <a:r>
              <a:rPr lang="tr-TR" b="0" dirty="0">
                <a:latin typeface="Calibri" panose="020F0502020204030204" pitchFamily="34" charset="0"/>
              </a:rPr>
              <a:t>Tesisimiz </a:t>
            </a:r>
            <a:r>
              <a:rPr lang="tr-TR" b="0" dirty="0" smtClean="0">
                <a:latin typeface="Calibri" panose="020F0502020204030204" pitchFamily="34" charset="0"/>
              </a:rPr>
              <a:t> 2021 </a:t>
            </a:r>
            <a:r>
              <a:rPr lang="tr-TR" b="0" dirty="0">
                <a:latin typeface="Calibri" panose="020F0502020204030204" pitchFamily="34" charset="0"/>
              </a:rPr>
              <a:t>yılında T.C. Çevre Şehircilik ve İklim Değişikliği Bakanlığından temel seviye </a:t>
            </a:r>
            <a:r>
              <a:rPr lang="tr-TR" b="0" dirty="0" smtClean="0">
                <a:latin typeface="Calibri" panose="020F0502020204030204" pitchFamily="34" charset="0"/>
              </a:rPr>
              <a:t> sıfır </a:t>
            </a:r>
            <a:r>
              <a:rPr lang="tr-TR" b="0" dirty="0">
                <a:latin typeface="Calibri" panose="020F0502020204030204" pitchFamily="34" charset="0"/>
              </a:rPr>
              <a:t>atık belgesi almıştır.</a:t>
            </a:r>
          </a:p>
        </p:txBody>
      </p:sp>
    </p:spTree>
    <p:extLst>
      <p:ext uri="{BB962C8B-B14F-4D97-AF65-F5344CB8AC3E}">
        <p14:creationId xmlns:p14="http://schemas.microsoft.com/office/powerpoint/2010/main" val="156250512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ctrTitle"/>
          </p:nvPr>
        </p:nvSpPr>
        <p:spPr/>
        <p:txBody>
          <a:bodyPr/>
          <a:lstStyle/>
          <a:p>
            <a:endParaRPr lang="tr-TR"/>
          </a:p>
        </p:txBody>
      </p:sp>
      <p:sp>
        <p:nvSpPr>
          <p:cNvPr id="3" name="Alt Başlık 2"/>
          <p:cNvSpPr>
            <a:spLocks noGrp="1"/>
          </p:cNvSpPr>
          <p:nvPr>
            <p:ph type="subTitle" idx="1"/>
          </p:nvPr>
        </p:nvSpPr>
        <p:spPr/>
        <p:txBody>
          <a:bodyPr/>
          <a:lstStyle/>
          <a:p>
            <a:endParaRPr lang="tr-TR"/>
          </a:p>
        </p:txBody>
      </p:sp>
      <p:pic>
        <p:nvPicPr>
          <p:cNvPr id="4" name="Resim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7504" y="260648"/>
            <a:ext cx="8884986" cy="6216352"/>
          </a:xfrm>
          <a:prstGeom prst="rect">
            <a:avLst/>
          </a:prstGeom>
        </p:spPr>
      </p:pic>
    </p:spTree>
    <p:extLst>
      <p:ext uri="{BB962C8B-B14F-4D97-AF65-F5344CB8AC3E}">
        <p14:creationId xmlns:p14="http://schemas.microsoft.com/office/powerpoint/2010/main" val="219203641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683568" y="260648"/>
            <a:ext cx="7660332" cy="653752"/>
          </a:xfrm>
        </p:spPr>
        <p:style>
          <a:lnRef idx="3">
            <a:schemeClr val="lt1"/>
          </a:lnRef>
          <a:fillRef idx="1">
            <a:schemeClr val="accent5"/>
          </a:fillRef>
          <a:effectRef idx="1">
            <a:schemeClr val="accent5"/>
          </a:effectRef>
          <a:fontRef idx="minor">
            <a:schemeClr val="lt1"/>
          </a:fontRef>
        </p:style>
        <p:txBody>
          <a:bodyPr/>
          <a:lstStyle/>
          <a:p>
            <a:r>
              <a:rPr lang="tr-TR" sz="2000" dirty="0">
                <a:latin typeface="Calibri" panose="020F0502020204030204" pitchFamily="34" charset="0"/>
              </a:rPr>
              <a:t>Geri dönüşüm </a:t>
            </a:r>
            <a:r>
              <a:rPr lang="tr-TR" sz="2000" dirty="0" err="1" smtClean="0">
                <a:latin typeface="Calibri" panose="020F0502020204030204" pitchFamily="34" charset="0"/>
              </a:rPr>
              <a:t>miktarlarI</a:t>
            </a:r>
            <a:endParaRPr lang="tr-TR" sz="2000" dirty="0">
              <a:latin typeface="Calibri" panose="020F0502020204030204" pitchFamily="34" charset="0"/>
            </a:endParaRPr>
          </a:p>
        </p:txBody>
      </p:sp>
      <p:sp>
        <p:nvSpPr>
          <p:cNvPr id="3" name="İçerik Yer Tutucusu 2"/>
          <p:cNvSpPr>
            <a:spLocks noGrp="1"/>
          </p:cNvSpPr>
          <p:nvPr>
            <p:ph idx="1"/>
          </p:nvPr>
        </p:nvSpPr>
        <p:spPr>
          <a:xfrm>
            <a:off x="683568" y="1052736"/>
            <a:ext cx="7660332" cy="3627741"/>
          </a:xfrm>
        </p:spPr>
        <p:style>
          <a:lnRef idx="1">
            <a:schemeClr val="accent5"/>
          </a:lnRef>
          <a:fillRef idx="2">
            <a:schemeClr val="accent5"/>
          </a:fillRef>
          <a:effectRef idx="1">
            <a:schemeClr val="accent5"/>
          </a:effectRef>
          <a:fontRef idx="minor">
            <a:schemeClr val="dk1"/>
          </a:fontRef>
        </p:style>
        <p:txBody>
          <a:bodyPr>
            <a:normAutofit lnSpcReduction="10000"/>
          </a:bodyPr>
          <a:lstStyle/>
          <a:p>
            <a:pPr marL="0" indent="0"/>
            <a:r>
              <a:rPr lang="tr-TR" b="0" dirty="0" smtClean="0">
                <a:latin typeface="Calibri" panose="020F0502020204030204" pitchFamily="34" charset="0"/>
              </a:rPr>
              <a:t>2023 </a:t>
            </a:r>
            <a:r>
              <a:rPr lang="tr-TR" b="0" dirty="0">
                <a:latin typeface="Calibri" panose="020F0502020204030204" pitchFamily="34" charset="0"/>
              </a:rPr>
              <a:t>yılı içerisinde </a:t>
            </a:r>
            <a:r>
              <a:rPr lang="tr-TR" b="0" dirty="0" smtClean="0">
                <a:latin typeface="Calibri" panose="020F0502020204030204" pitchFamily="34" charset="0"/>
              </a:rPr>
              <a:t>6,62 </a:t>
            </a:r>
            <a:r>
              <a:rPr lang="tr-TR" b="0" dirty="0">
                <a:latin typeface="Calibri" panose="020F0502020204030204" pitchFamily="34" charset="0"/>
              </a:rPr>
              <a:t>ton ambalaj atığın geri kazanımı sağlamıştır. 1 ton kullanılmış  kâğıt atığının geri dönüşümü sonucunda, 16 adet yetişmiş çam ağacı ve 85 metrekarelik ormanlık alan tahrip edilmeyecektir.</a:t>
            </a:r>
          </a:p>
          <a:p>
            <a:pPr marL="0" indent="0"/>
            <a:endParaRPr lang="tr-TR" b="0" dirty="0">
              <a:latin typeface="Calibri" panose="020F0502020204030204" pitchFamily="34" charset="0"/>
            </a:endParaRPr>
          </a:p>
          <a:p>
            <a:r>
              <a:rPr lang="tr-TR" b="0" dirty="0">
                <a:latin typeface="Calibri" panose="020F0502020204030204" pitchFamily="34" charset="0"/>
              </a:rPr>
              <a:t>  </a:t>
            </a:r>
            <a:r>
              <a:rPr lang="tr-TR" b="0" dirty="0" smtClean="0">
                <a:latin typeface="Calibri" panose="020F0502020204030204" pitchFamily="34" charset="0"/>
              </a:rPr>
              <a:t>2023 </a:t>
            </a:r>
            <a:r>
              <a:rPr lang="tr-TR" b="0" dirty="0">
                <a:latin typeface="Calibri" panose="020F0502020204030204" pitchFamily="34" charset="0"/>
              </a:rPr>
              <a:t>yılı içerisinde </a:t>
            </a:r>
            <a:r>
              <a:rPr lang="tr-TR" b="0" dirty="0" smtClean="0">
                <a:latin typeface="Calibri" panose="020F0502020204030204" pitchFamily="34" charset="0"/>
              </a:rPr>
              <a:t>9,33 </a:t>
            </a:r>
            <a:r>
              <a:rPr lang="tr-TR" b="0" dirty="0">
                <a:latin typeface="Calibri" panose="020F0502020204030204" pitchFamily="34" charset="0"/>
              </a:rPr>
              <a:t>ton metal atığın geri kazanımı sağlamıştır. 1 ton metal atığın geri dönüştürülmesi sonucunda 1300 kg hammadde tasarrufu sağlanır. </a:t>
            </a:r>
          </a:p>
          <a:p>
            <a:endParaRPr lang="tr-TR" b="0" dirty="0">
              <a:latin typeface="Calibri" panose="020F0502020204030204" pitchFamily="34" charset="0"/>
            </a:endParaRPr>
          </a:p>
          <a:p>
            <a:r>
              <a:rPr lang="tr-TR" b="0" dirty="0" smtClean="0">
                <a:latin typeface="Calibri" panose="020F0502020204030204" pitchFamily="34" charset="0"/>
              </a:rPr>
              <a:t>2023 </a:t>
            </a:r>
            <a:r>
              <a:rPr lang="tr-TR" b="0" dirty="0">
                <a:latin typeface="Calibri" panose="020F0502020204030204" pitchFamily="34" charset="0"/>
              </a:rPr>
              <a:t>yılı içerisinde </a:t>
            </a:r>
            <a:r>
              <a:rPr lang="tr-TR" b="0" dirty="0" smtClean="0">
                <a:latin typeface="Calibri" panose="020F0502020204030204" pitchFamily="34" charset="0"/>
              </a:rPr>
              <a:t>9,36 </a:t>
            </a:r>
            <a:r>
              <a:rPr lang="tr-TR" b="0" dirty="0">
                <a:latin typeface="Calibri" panose="020F0502020204030204" pitchFamily="34" charset="0"/>
              </a:rPr>
              <a:t>ton cam atığın geri kazanımı sağlanmıştır. Üretimde cam atıkların kullanılması halinde, yeni üretilen her 1 ton cam için 315 kg karbondioksit emisyonu engellenir. </a:t>
            </a:r>
          </a:p>
          <a:p>
            <a:endParaRPr lang="tr-TR" b="0" dirty="0">
              <a:latin typeface="Calibri" panose="020F0502020204030204" pitchFamily="34" charset="0"/>
            </a:endParaRPr>
          </a:p>
          <a:p>
            <a:r>
              <a:rPr lang="tr-TR" b="0" dirty="0" smtClean="0">
                <a:latin typeface="Calibri" panose="020F0502020204030204" pitchFamily="34" charset="0"/>
              </a:rPr>
              <a:t>2023 yılı </a:t>
            </a:r>
            <a:r>
              <a:rPr lang="tr-TR" b="0" dirty="0">
                <a:latin typeface="Calibri" panose="020F0502020204030204" pitchFamily="34" charset="0"/>
              </a:rPr>
              <a:t>içerisinde </a:t>
            </a:r>
            <a:r>
              <a:rPr lang="tr-TR" b="0" dirty="0" smtClean="0">
                <a:latin typeface="Calibri" panose="020F0502020204030204" pitchFamily="34" charset="0"/>
              </a:rPr>
              <a:t>6,62 </a:t>
            </a:r>
            <a:r>
              <a:rPr lang="tr-TR" b="0" dirty="0">
                <a:latin typeface="Calibri" panose="020F0502020204030204" pitchFamily="34" charset="0"/>
              </a:rPr>
              <a:t>ton plastik atığın geri kazanımı sağlanmıştır. 1 ton plastik ambalaj atığının geri dönüşümü sonucunda 14000 KWH enerji tasarrufu sağlanmış olur.</a:t>
            </a:r>
          </a:p>
          <a:p>
            <a:endParaRPr lang="tr-TR" dirty="0"/>
          </a:p>
        </p:txBody>
      </p:sp>
      <p:pic>
        <p:nvPicPr>
          <p:cNvPr id="4" name="Resim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732240" y="188640"/>
            <a:ext cx="792088" cy="792088"/>
          </a:xfrm>
          <a:prstGeom prst="rect">
            <a:avLst/>
          </a:prstGeom>
        </p:spPr>
      </p:pic>
    </p:spTree>
    <p:extLst>
      <p:ext uri="{BB962C8B-B14F-4D97-AF65-F5344CB8AC3E}">
        <p14:creationId xmlns:p14="http://schemas.microsoft.com/office/powerpoint/2010/main" val="219162339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style>
          <a:lnRef idx="3">
            <a:schemeClr val="lt1"/>
          </a:lnRef>
          <a:fillRef idx="1">
            <a:schemeClr val="accent5"/>
          </a:fillRef>
          <a:effectRef idx="1">
            <a:schemeClr val="accent5"/>
          </a:effectRef>
          <a:fontRef idx="minor">
            <a:schemeClr val="lt1"/>
          </a:fontRef>
        </p:style>
        <p:txBody>
          <a:bodyPr/>
          <a:lstStyle/>
          <a:p>
            <a:r>
              <a:rPr lang="tr-TR" sz="2000" b="1" cap="none" dirty="0" smtClean="0">
                <a:latin typeface="Calibri" panose="020F0502020204030204" pitchFamily="34" charset="0"/>
              </a:rPr>
              <a:t>KİMYASAL KULLANIMI</a:t>
            </a:r>
            <a:endParaRPr lang="tr-TR" sz="2000" b="1" cap="none" dirty="0">
              <a:latin typeface="Calibri" panose="020F0502020204030204" pitchFamily="34" charset="0"/>
            </a:endParaRPr>
          </a:p>
        </p:txBody>
      </p:sp>
      <p:sp>
        <p:nvSpPr>
          <p:cNvPr id="3" name="İçerik Yer Tutucusu 2"/>
          <p:cNvSpPr>
            <a:spLocks noGrp="1"/>
          </p:cNvSpPr>
          <p:nvPr>
            <p:ph idx="1"/>
          </p:nvPr>
        </p:nvSpPr>
        <p:spPr/>
        <p:style>
          <a:lnRef idx="1">
            <a:schemeClr val="accent5"/>
          </a:lnRef>
          <a:fillRef idx="2">
            <a:schemeClr val="accent5"/>
          </a:fillRef>
          <a:effectRef idx="1">
            <a:schemeClr val="accent5"/>
          </a:effectRef>
          <a:fontRef idx="minor">
            <a:schemeClr val="dk1"/>
          </a:fontRef>
        </p:style>
        <p:txBody>
          <a:bodyPr>
            <a:normAutofit/>
          </a:bodyPr>
          <a:lstStyle/>
          <a:p>
            <a:r>
              <a:rPr lang="tr-TR" b="0" dirty="0" smtClean="0">
                <a:latin typeface="Calibri" panose="020F0502020204030204" pitchFamily="34" charset="0"/>
              </a:rPr>
              <a:t> Kullandığımız  tüm </a:t>
            </a:r>
            <a:r>
              <a:rPr lang="tr-TR" b="0" dirty="0">
                <a:latin typeface="Calibri" panose="020F0502020204030204" pitchFamily="34" charset="0"/>
              </a:rPr>
              <a:t>kimyasalların onaylı, etiketli ve uygun ambalajlarda olması, </a:t>
            </a:r>
            <a:r>
              <a:rPr lang="tr-TR" b="0" dirty="0" err="1">
                <a:latin typeface="Calibri" panose="020F0502020204030204" pitchFamily="34" charset="0"/>
              </a:rPr>
              <a:t>MSDS’lerin</a:t>
            </a:r>
            <a:r>
              <a:rPr lang="tr-TR" b="0" dirty="0">
                <a:latin typeface="Calibri" panose="020F0502020204030204" pitchFamily="34" charset="0"/>
              </a:rPr>
              <a:t> (Malzeme Güvenlik Bilgi Formu) tarafımıza ulaşmış olması önceliğimizdir</a:t>
            </a:r>
            <a:r>
              <a:rPr lang="tr-TR" b="0" dirty="0" smtClean="0">
                <a:latin typeface="Calibri" panose="020F0502020204030204" pitchFamily="34" charset="0"/>
              </a:rPr>
              <a:t>.</a:t>
            </a:r>
          </a:p>
          <a:p>
            <a:r>
              <a:rPr lang="tr-TR" b="0" dirty="0" smtClean="0">
                <a:latin typeface="Calibri" panose="020F0502020204030204" pitchFamily="34" charset="0"/>
              </a:rPr>
              <a:t> </a:t>
            </a:r>
            <a:r>
              <a:rPr lang="tr-TR" b="0" dirty="0">
                <a:latin typeface="Calibri" panose="020F0502020204030204" pitchFamily="34" charset="0"/>
              </a:rPr>
              <a:t>Satın alınan departman tarafından kimyasalların kullanımı, kullanım miktarı ve yöntemleri, kişisel koruyucu donanım gereklilikleri ve “Tehlikeli Kimyasal Atık, Sızıntı Vb. Durumlara Müdahale Talimatına göre alınması gereken tedbirler konusunda kimyasalı kullanacak çalışanımız eğitilmektedir. </a:t>
            </a:r>
            <a:endParaRPr lang="tr-TR" b="0" dirty="0" smtClean="0">
              <a:latin typeface="Calibri" panose="020F0502020204030204" pitchFamily="34" charset="0"/>
            </a:endParaRPr>
          </a:p>
          <a:p>
            <a:r>
              <a:rPr lang="tr-TR" b="0" dirty="0" smtClean="0">
                <a:latin typeface="Calibri" panose="020F0502020204030204" pitchFamily="34" charset="0"/>
              </a:rPr>
              <a:t>Kimyasal </a:t>
            </a:r>
            <a:r>
              <a:rPr lang="tr-TR" b="0" dirty="0">
                <a:latin typeface="Calibri" panose="020F0502020204030204" pitchFamily="34" charset="0"/>
              </a:rPr>
              <a:t>depolarımız çevreye zarar verebilecek sızıntı, dökülme vb. durumlara karşı gerekli önlemler alınmış şekildedir</a:t>
            </a:r>
            <a:r>
              <a:rPr lang="tr-TR" b="0" dirty="0" smtClean="0">
                <a:latin typeface="Calibri" panose="020F0502020204030204" pitchFamily="34" charset="0"/>
              </a:rPr>
              <a:t>.</a:t>
            </a:r>
          </a:p>
          <a:p>
            <a:r>
              <a:rPr lang="tr-TR" b="0" dirty="0" smtClean="0">
                <a:latin typeface="Calibri" panose="020F0502020204030204" pitchFamily="34" charset="0"/>
              </a:rPr>
              <a:t> </a:t>
            </a:r>
            <a:r>
              <a:rPr lang="tr-TR" b="0" dirty="0">
                <a:latin typeface="Calibri" panose="020F0502020204030204" pitchFamily="34" charset="0"/>
              </a:rPr>
              <a:t>Kimyasal depolama kimyasalın cinsine, üretici firmanın depolama talimatına ve yönetmeliklere uygun olarak yapılır. Kimyasalların güvenli bir şekilde bertaraf edilmesi için ilgili firmalarla çalışıyor ve kimyasal atıkların takibini yapıyoruz. </a:t>
            </a:r>
          </a:p>
        </p:txBody>
      </p:sp>
    </p:spTree>
    <p:extLst>
      <p:ext uri="{BB962C8B-B14F-4D97-AF65-F5344CB8AC3E}">
        <p14:creationId xmlns:p14="http://schemas.microsoft.com/office/powerpoint/2010/main" val="280745185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827584" y="446450"/>
            <a:ext cx="7272808" cy="434846"/>
          </a:xfrm>
        </p:spPr>
        <p:style>
          <a:lnRef idx="3">
            <a:schemeClr val="lt1"/>
          </a:lnRef>
          <a:fillRef idx="1">
            <a:schemeClr val="accent5"/>
          </a:fillRef>
          <a:effectRef idx="1">
            <a:schemeClr val="accent5"/>
          </a:effectRef>
          <a:fontRef idx="minor">
            <a:schemeClr val="lt1"/>
          </a:fontRef>
        </p:style>
        <p:txBody>
          <a:bodyPr/>
          <a:lstStyle/>
          <a:p>
            <a:r>
              <a:rPr lang="tr-TR" sz="2000" b="1" cap="none" dirty="0" smtClean="0">
                <a:latin typeface="Calibri" panose="020F0502020204030204" pitchFamily="34" charset="0"/>
              </a:rPr>
              <a:t>KARBON SALINIMI</a:t>
            </a:r>
            <a:endParaRPr lang="tr-TR" sz="2000" b="1" cap="none" dirty="0">
              <a:latin typeface="Calibri" panose="020F0502020204030204" pitchFamily="34" charset="0"/>
            </a:endParaRPr>
          </a:p>
        </p:txBody>
      </p:sp>
      <p:sp>
        <p:nvSpPr>
          <p:cNvPr id="3" name="İçerik Yer Tutucusu 2"/>
          <p:cNvSpPr>
            <a:spLocks noGrp="1"/>
          </p:cNvSpPr>
          <p:nvPr>
            <p:ph idx="1"/>
          </p:nvPr>
        </p:nvSpPr>
        <p:spPr>
          <a:xfrm>
            <a:off x="683568" y="980728"/>
            <a:ext cx="7660332" cy="3699749"/>
          </a:xfrm>
        </p:spPr>
        <p:style>
          <a:lnRef idx="1">
            <a:schemeClr val="accent5"/>
          </a:lnRef>
          <a:fillRef idx="2">
            <a:schemeClr val="accent5"/>
          </a:fillRef>
          <a:effectRef idx="1">
            <a:schemeClr val="accent5"/>
          </a:effectRef>
          <a:fontRef idx="minor">
            <a:schemeClr val="dk1"/>
          </a:fontRef>
        </p:style>
        <p:txBody>
          <a:bodyPr>
            <a:normAutofit lnSpcReduction="10000"/>
          </a:bodyPr>
          <a:lstStyle/>
          <a:p>
            <a:r>
              <a:rPr lang="tr-TR" b="0" dirty="0" smtClean="0">
                <a:latin typeface="Calibri" panose="020F0502020204030204" pitchFamily="34" charset="0"/>
              </a:rPr>
              <a:t>Satın </a:t>
            </a:r>
            <a:r>
              <a:rPr lang="tr-TR" b="0" dirty="0">
                <a:latin typeface="Calibri" panose="020F0502020204030204" pitchFamily="34" charset="0"/>
              </a:rPr>
              <a:t>alımlarımızı mümkün olduğunca yakın bölgelerden yapmaktayız. Böylece tedarikçi firmaların teslimat araçlarının CO2 salınımlarını minimize ederek çevreye yapılan etkilerin </a:t>
            </a:r>
            <a:r>
              <a:rPr lang="tr-TR" b="0" dirty="0" smtClean="0">
                <a:latin typeface="Calibri" panose="020F0502020204030204" pitchFamily="34" charset="0"/>
              </a:rPr>
              <a:t>azaltılmasını hedeflemekteyiz.</a:t>
            </a:r>
          </a:p>
          <a:p>
            <a:r>
              <a:rPr lang="tr-TR" b="0" dirty="0" smtClean="0">
                <a:latin typeface="Calibri" panose="020F0502020204030204" pitchFamily="34" charset="0"/>
              </a:rPr>
              <a:t> Düşük </a:t>
            </a:r>
            <a:r>
              <a:rPr lang="tr-TR" b="0" dirty="0">
                <a:latin typeface="Calibri" panose="020F0502020204030204" pitchFamily="34" charset="0"/>
              </a:rPr>
              <a:t>karbonlu yani iklim dostu yöntemlerle üretilen ürünleri tercih edecek, enerjiyi verimli kullanacağız</a:t>
            </a:r>
            <a:r>
              <a:rPr lang="tr-TR" b="0" dirty="0" smtClean="0">
                <a:latin typeface="Calibri" panose="020F0502020204030204" pitchFamily="34" charset="0"/>
              </a:rPr>
              <a:t>.</a:t>
            </a:r>
          </a:p>
          <a:p>
            <a:r>
              <a:rPr lang="tr-TR" b="0" dirty="0" smtClean="0">
                <a:latin typeface="Calibri" panose="020F0502020204030204" pitchFamily="34" charset="0"/>
              </a:rPr>
              <a:t> </a:t>
            </a:r>
            <a:r>
              <a:rPr lang="tr-TR" b="0" dirty="0">
                <a:latin typeface="Calibri" panose="020F0502020204030204" pitchFamily="34" charset="0"/>
              </a:rPr>
              <a:t>Ulaşım şekillerimizde toplu taşıma sistemlerini daha fazla tercih edecek, araç güzergâh ve taşıma planları yapacak, yakıtı verimli kullanan araçlar tercih edeceğiz. </a:t>
            </a:r>
            <a:r>
              <a:rPr lang="tr-TR" b="0" dirty="0" smtClean="0">
                <a:latin typeface="Calibri" panose="020F0502020204030204" pitchFamily="34" charset="0"/>
              </a:rPr>
              <a:t>Tüketimlerimizi </a:t>
            </a:r>
            <a:r>
              <a:rPr lang="tr-TR" b="0" dirty="0">
                <a:latin typeface="Calibri" panose="020F0502020204030204" pitchFamily="34" charset="0"/>
              </a:rPr>
              <a:t>azaltacak önlemler alarak, geri dönüşüme daha fazla destek vereceğiz. </a:t>
            </a:r>
            <a:endParaRPr lang="tr-TR" b="0" dirty="0" smtClean="0">
              <a:latin typeface="Calibri" panose="020F0502020204030204" pitchFamily="34" charset="0"/>
            </a:endParaRPr>
          </a:p>
          <a:p>
            <a:r>
              <a:rPr lang="tr-TR" b="0" dirty="0" smtClean="0">
                <a:latin typeface="Calibri" panose="020F0502020204030204" pitchFamily="34" charset="0"/>
              </a:rPr>
              <a:t> Geri </a:t>
            </a:r>
            <a:r>
              <a:rPr lang="tr-TR" b="0" dirty="0">
                <a:latin typeface="Calibri" panose="020F0502020204030204" pitchFamily="34" charset="0"/>
              </a:rPr>
              <a:t>dönüşüme destek veren tedarikçileri tercih edeceğiz. </a:t>
            </a:r>
            <a:endParaRPr lang="tr-TR" b="0" dirty="0" smtClean="0">
              <a:latin typeface="Calibri" panose="020F0502020204030204" pitchFamily="34" charset="0"/>
            </a:endParaRPr>
          </a:p>
          <a:p>
            <a:r>
              <a:rPr lang="tr-TR" b="0" dirty="0" smtClean="0">
                <a:latin typeface="Calibri" panose="020F0502020204030204" pitchFamily="34" charset="0"/>
              </a:rPr>
              <a:t> </a:t>
            </a:r>
            <a:r>
              <a:rPr lang="tr-TR" b="0" dirty="0">
                <a:latin typeface="Calibri" panose="020F0502020204030204" pitchFamily="34" charset="0"/>
              </a:rPr>
              <a:t>Daha az enerji ile daha çok şey yapmak için önlemler alacağız. Bir ürünü satın alırken enerji verimliliği sınıfına da dikkat edeceğiz. </a:t>
            </a:r>
            <a:endParaRPr lang="tr-TR" b="0" dirty="0" smtClean="0">
              <a:latin typeface="Calibri" panose="020F0502020204030204" pitchFamily="34" charset="0"/>
            </a:endParaRPr>
          </a:p>
          <a:p>
            <a:r>
              <a:rPr lang="tr-TR" b="0" dirty="0" smtClean="0">
                <a:latin typeface="Calibri" panose="020F0502020204030204" pitchFamily="34" charset="0"/>
              </a:rPr>
              <a:t> </a:t>
            </a:r>
            <a:r>
              <a:rPr lang="tr-TR" b="0" dirty="0">
                <a:latin typeface="Calibri" panose="020F0502020204030204" pitchFamily="34" charset="0"/>
              </a:rPr>
              <a:t>Daha az karbon üreten enerjileri tercih edeceğiz. Yenilenebilir enerji arzının büyümesi için itici güç oluşturacağız. Daha yeşil seçimler yapacağız</a:t>
            </a:r>
            <a:r>
              <a:rPr lang="tr-TR" dirty="0"/>
              <a:t>.</a:t>
            </a:r>
            <a:endParaRPr lang="tr-TR" b="0" dirty="0">
              <a:latin typeface="Calibri" panose="020F0502020204030204" pitchFamily="34" charset="0"/>
            </a:endParaRPr>
          </a:p>
        </p:txBody>
      </p:sp>
      <p:pic>
        <p:nvPicPr>
          <p:cNvPr id="4" name="Resim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339752" y="4797152"/>
            <a:ext cx="5112568" cy="1876689"/>
          </a:xfrm>
          <a:prstGeom prst="rect">
            <a:avLst/>
          </a:prstGeom>
        </p:spPr>
      </p:pic>
      <p:pic>
        <p:nvPicPr>
          <p:cNvPr id="5" name="Resim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358" y="0"/>
            <a:ext cx="936104" cy="446450"/>
          </a:xfrm>
          <a:prstGeom prst="rect">
            <a:avLst/>
          </a:prstGeom>
        </p:spPr>
      </p:pic>
    </p:spTree>
    <p:extLst>
      <p:ext uri="{BB962C8B-B14F-4D97-AF65-F5344CB8AC3E}">
        <p14:creationId xmlns:p14="http://schemas.microsoft.com/office/powerpoint/2010/main" val="2173535670"/>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827584" y="44624"/>
            <a:ext cx="7376924" cy="360040"/>
          </a:xfrm>
        </p:spPr>
        <p:style>
          <a:lnRef idx="3">
            <a:schemeClr val="lt1"/>
          </a:lnRef>
          <a:fillRef idx="1">
            <a:schemeClr val="accent5"/>
          </a:fillRef>
          <a:effectRef idx="1">
            <a:schemeClr val="accent5"/>
          </a:effectRef>
          <a:fontRef idx="minor">
            <a:schemeClr val="lt1"/>
          </a:fontRef>
        </p:style>
        <p:txBody>
          <a:bodyPr/>
          <a:lstStyle/>
          <a:p>
            <a:r>
              <a:rPr lang="tr-TR" dirty="0" smtClean="0"/>
              <a:t>Kaynak tüketimi</a:t>
            </a:r>
            <a:endParaRPr lang="tr-TR" dirty="0"/>
          </a:p>
        </p:txBody>
      </p:sp>
      <p:sp>
        <p:nvSpPr>
          <p:cNvPr id="3" name="İçerik Yer Tutucusu 2"/>
          <p:cNvSpPr>
            <a:spLocks noGrp="1"/>
          </p:cNvSpPr>
          <p:nvPr>
            <p:ph idx="1"/>
          </p:nvPr>
        </p:nvSpPr>
        <p:spPr>
          <a:xfrm>
            <a:off x="395536" y="476672"/>
            <a:ext cx="8136904" cy="4464496"/>
          </a:xfrm>
        </p:spPr>
        <p:style>
          <a:lnRef idx="1">
            <a:schemeClr val="accent5"/>
          </a:lnRef>
          <a:fillRef idx="2">
            <a:schemeClr val="accent5"/>
          </a:fillRef>
          <a:effectRef idx="1">
            <a:schemeClr val="accent5"/>
          </a:effectRef>
          <a:fontRef idx="minor">
            <a:schemeClr val="dk1"/>
          </a:fontRef>
        </p:style>
        <p:txBody>
          <a:bodyPr>
            <a:normAutofit fontScale="92500" lnSpcReduction="20000"/>
          </a:bodyPr>
          <a:lstStyle/>
          <a:p>
            <a:r>
              <a:rPr lang="tr-TR" sz="1400" b="0" dirty="0">
                <a:latin typeface="Calibri" panose="020F0502020204030204" pitchFamily="34" charset="0"/>
              </a:rPr>
              <a:t>En temel unsurlarımızdan biri olan Enerji Politikamızın iklim değişikliği ile mücadele ve döngüsel ekonomi hedefleri doğrultusunda dizayn edilmesini ön görüyoruz. Bu nedenle temiz enerji teknolojilerine yatırımların yönlendirilmesi sadece çevrenin korunması değil aynı zamanda misafirler için de olumlu bir adımdır. </a:t>
            </a:r>
            <a:endParaRPr lang="tr-TR" sz="1400" b="0" dirty="0" smtClean="0">
              <a:latin typeface="Calibri" panose="020F0502020204030204" pitchFamily="34" charset="0"/>
            </a:endParaRPr>
          </a:p>
          <a:p>
            <a:r>
              <a:rPr lang="tr-TR" sz="1400" dirty="0" smtClean="0">
                <a:latin typeface="Calibri" panose="020F0502020204030204" pitchFamily="34" charset="0"/>
              </a:rPr>
              <a:t>ELEKTRİK TÜKETİMİ</a:t>
            </a:r>
          </a:p>
          <a:p>
            <a:r>
              <a:rPr lang="tr-TR" sz="1400" b="0" dirty="0" smtClean="0">
                <a:latin typeface="Calibri" panose="020F0502020204030204" pitchFamily="34" charset="0"/>
              </a:rPr>
              <a:t> Satın </a:t>
            </a:r>
            <a:r>
              <a:rPr lang="tr-TR" sz="1400" b="0" dirty="0">
                <a:latin typeface="Calibri" panose="020F0502020204030204" pitchFamily="34" charset="0"/>
              </a:rPr>
              <a:t>aldığımız tüm elektronik ürünlerin enerji tasarruflu olmasını tüm çalışanlarımızın enerji </a:t>
            </a:r>
            <a:r>
              <a:rPr lang="tr-TR" sz="1400" b="0" dirty="0" smtClean="0">
                <a:latin typeface="Calibri" panose="020F0502020204030204" pitchFamily="34" charset="0"/>
              </a:rPr>
              <a:t>tasarrufu</a:t>
            </a:r>
          </a:p>
          <a:p>
            <a:r>
              <a:rPr lang="tr-TR" sz="1400" b="0" dirty="0" smtClean="0">
                <a:latin typeface="Calibri" panose="020F0502020204030204" pitchFamily="34" charset="0"/>
              </a:rPr>
              <a:t> konusunda </a:t>
            </a:r>
            <a:r>
              <a:rPr lang="tr-TR" sz="1400" b="0" dirty="0">
                <a:latin typeface="Calibri" panose="020F0502020204030204" pitchFamily="34" charset="0"/>
              </a:rPr>
              <a:t>eğitim almasını hedeflemekteyiz</a:t>
            </a:r>
            <a:r>
              <a:rPr lang="tr-TR" sz="1400" b="0" dirty="0" smtClean="0">
                <a:latin typeface="Calibri" panose="020F0502020204030204" pitchFamily="34" charset="0"/>
              </a:rPr>
              <a:t>.</a:t>
            </a:r>
          </a:p>
          <a:p>
            <a:r>
              <a:rPr lang="tr-TR" sz="1400" b="0" dirty="0" smtClean="0">
                <a:latin typeface="Calibri" panose="020F0502020204030204" pitchFamily="34" charset="0"/>
              </a:rPr>
              <a:t> Otelimizde enerji </a:t>
            </a:r>
            <a:r>
              <a:rPr lang="tr-TR" sz="1400" b="0" dirty="0">
                <a:latin typeface="Calibri" panose="020F0502020204030204" pitchFamily="34" charset="0"/>
              </a:rPr>
              <a:t>tasarruflu ampuller ya da LED ışıklar kullanılmaktadır. </a:t>
            </a:r>
            <a:endParaRPr lang="tr-TR" sz="1400" b="0" dirty="0" smtClean="0">
              <a:latin typeface="Calibri" panose="020F0502020204030204" pitchFamily="34" charset="0"/>
            </a:endParaRPr>
          </a:p>
          <a:p>
            <a:r>
              <a:rPr lang="tr-TR" sz="1400" b="0" dirty="0" smtClean="0">
                <a:latin typeface="Calibri" panose="020F0502020204030204" pitchFamily="34" charset="0"/>
              </a:rPr>
              <a:t> Ortak </a:t>
            </a:r>
            <a:r>
              <a:rPr lang="tr-TR" sz="1400" b="0" dirty="0">
                <a:latin typeface="Calibri" panose="020F0502020204030204" pitchFamily="34" charset="0"/>
              </a:rPr>
              <a:t>alanlardaki tuvaletlerde, </a:t>
            </a:r>
            <a:r>
              <a:rPr lang="tr-TR" sz="1400" b="0" dirty="0" smtClean="0">
                <a:latin typeface="Calibri" panose="020F0502020204030204" pitchFamily="34" charset="0"/>
              </a:rPr>
              <a:t>aydınlatma </a:t>
            </a:r>
            <a:r>
              <a:rPr lang="tr-TR" sz="1400" b="0" dirty="0">
                <a:latin typeface="Calibri" panose="020F0502020204030204" pitchFamily="34" charset="0"/>
              </a:rPr>
              <a:t>için </a:t>
            </a:r>
            <a:r>
              <a:rPr lang="tr-TR" sz="1400" b="0" dirty="0" err="1">
                <a:latin typeface="Calibri" panose="020F0502020204030204" pitchFamily="34" charset="0"/>
              </a:rPr>
              <a:t>sensörler</a:t>
            </a:r>
            <a:r>
              <a:rPr lang="tr-TR" sz="1400" b="0" dirty="0">
                <a:latin typeface="Calibri" panose="020F0502020204030204" pitchFamily="34" charset="0"/>
              </a:rPr>
              <a:t> kullanılmaktadır. </a:t>
            </a:r>
            <a:endParaRPr lang="tr-TR" sz="1400" b="0" dirty="0" smtClean="0">
              <a:latin typeface="Calibri" panose="020F0502020204030204" pitchFamily="34" charset="0"/>
            </a:endParaRPr>
          </a:p>
          <a:p>
            <a:r>
              <a:rPr lang="tr-TR" sz="1400" b="0" dirty="0" smtClean="0">
                <a:latin typeface="Calibri" panose="020F0502020204030204" pitchFamily="34" charset="0"/>
              </a:rPr>
              <a:t> </a:t>
            </a:r>
            <a:r>
              <a:rPr lang="tr-TR" sz="1400" b="0" dirty="0">
                <a:latin typeface="Calibri" panose="020F0502020204030204" pitchFamily="34" charset="0"/>
              </a:rPr>
              <a:t>Odalarımızda elektronik anahtar kartlar kullanılmaktadır. </a:t>
            </a:r>
            <a:endParaRPr lang="tr-TR" sz="1400" b="0" dirty="0" smtClean="0">
              <a:latin typeface="Calibri" panose="020F0502020204030204" pitchFamily="34" charset="0"/>
            </a:endParaRPr>
          </a:p>
          <a:p>
            <a:r>
              <a:rPr lang="tr-TR" sz="1400" b="0" dirty="0" smtClean="0">
                <a:latin typeface="Calibri" panose="020F0502020204030204" pitchFamily="34" charset="0"/>
              </a:rPr>
              <a:t> </a:t>
            </a:r>
            <a:r>
              <a:rPr lang="tr-TR" sz="1400" b="0" dirty="0">
                <a:latin typeface="Calibri" panose="020F0502020204030204" pitchFamily="34" charset="0"/>
              </a:rPr>
              <a:t>Odalarımızda A sınıfı, düşük tüketimi olan TV’ler kullanılmaktadır. </a:t>
            </a:r>
            <a:endParaRPr lang="tr-TR" sz="1400" b="0" dirty="0" smtClean="0">
              <a:latin typeface="Calibri" panose="020F0502020204030204" pitchFamily="34" charset="0"/>
            </a:endParaRPr>
          </a:p>
          <a:p>
            <a:r>
              <a:rPr lang="tr-TR" sz="1400" b="0" dirty="0" smtClean="0">
                <a:latin typeface="Calibri" panose="020F0502020204030204" pitchFamily="34" charset="0"/>
              </a:rPr>
              <a:t> </a:t>
            </a:r>
            <a:r>
              <a:rPr lang="tr-TR" sz="1400" b="0" dirty="0">
                <a:latin typeface="Calibri" panose="020F0502020204030204" pitchFamily="34" charset="0"/>
              </a:rPr>
              <a:t>Odalarımızda mini barlarımız enerji tasarrufu sağlamak amacıyla ısı kaynağından uzak olacak </a:t>
            </a:r>
            <a:r>
              <a:rPr lang="tr-TR" sz="1400" b="0" dirty="0" smtClean="0">
                <a:latin typeface="Calibri" panose="020F0502020204030204" pitchFamily="34" charset="0"/>
              </a:rPr>
              <a:t>şekilde</a:t>
            </a:r>
          </a:p>
          <a:p>
            <a:r>
              <a:rPr lang="tr-TR" sz="1400" b="0" dirty="0" smtClean="0">
                <a:latin typeface="Calibri" panose="020F0502020204030204" pitchFamily="34" charset="0"/>
              </a:rPr>
              <a:t> konumlandırılmıştır</a:t>
            </a:r>
            <a:r>
              <a:rPr lang="tr-TR" sz="1400" b="0" dirty="0">
                <a:latin typeface="Calibri" panose="020F0502020204030204" pitchFamily="34" charset="0"/>
              </a:rPr>
              <a:t>. </a:t>
            </a:r>
            <a:endParaRPr lang="tr-TR" sz="1400" b="0" dirty="0" smtClean="0">
              <a:latin typeface="Calibri" panose="020F0502020204030204" pitchFamily="34" charset="0"/>
            </a:endParaRPr>
          </a:p>
          <a:p>
            <a:r>
              <a:rPr lang="tr-TR" sz="1400" b="0" dirty="0" smtClean="0">
                <a:latin typeface="Calibri" panose="020F0502020204030204" pitchFamily="34" charset="0"/>
              </a:rPr>
              <a:t> </a:t>
            </a:r>
            <a:r>
              <a:rPr lang="tr-TR" sz="1400" b="0" dirty="0">
                <a:latin typeface="Calibri" panose="020F0502020204030204" pitchFamily="34" charset="0"/>
              </a:rPr>
              <a:t>Sıcak su üretiminde güneş panellerinden ve </a:t>
            </a:r>
            <a:r>
              <a:rPr lang="tr-TR" sz="1400" b="0" dirty="0" err="1" smtClean="0">
                <a:latin typeface="Calibri" panose="020F0502020204030204" pitchFamily="34" charset="0"/>
              </a:rPr>
              <a:t>kaskat</a:t>
            </a:r>
            <a:r>
              <a:rPr lang="tr-TR" sz="1400" b="0" dirty="0" smtClean="0">
                <a:latin typeface="Calibri" panose="020F0502020204030204" pitchFamily="34" charset="0"/>
              </a:rPr>
              <a:t> sisteminden </a:t>
            </a:r>
            <a:r>
              <a:rPr lang="tr-TR" sz="1400" b="0" smtClean="0">
                <a:latin typeface="Calibri" panose="020F0502020204030204" pitchFamily="34" charset="0"/>
              </a:rPr>
              <a:t>yararlanılmaktadır.</a:t>
            </a:r>
          </a:p>
          <a:p>
            <a:r>
              <a:rPr lang="tr-TR" sz="1400" b="0" smtClean="0">
                <a:latin typeface="Calibri" panose="020F0502020204030204" pitchFamily="34" charset="0"/>
              </a:rPr>
              <a:t>Tüm </a:t>
            </a:r>
            <a:r>
              <a:rPr lang="tr-TR" sz="1400" b="0" dirty="0">
                <a:latin typeface="Calibri" panose="020F0502020204030204" pitchFamily="34" charset="0"/>
              </a:rPr>
              <a:t>odalarda balkon kapısının açılması durumunda ısıtma/soğutma cihazlarını devre dışı bırakan </a:t>
            </a:r>
            <a:r>
              <a:rPr lang="tr-TR" sz="1400" b="0" dirty="0" smtClean="0">
                <a:latin typeface="Calibri" panose="020F0502020204030204" pitchFamily="34" charset="0"/>
              </a:rPr>
              <a:t>sistemler</a:t>
            </a:r>
          </a:p>
          <a:p>
            <a:r>
              <a:rPr lang="tr-TR" sz="1400" b="0" dirty="0" smtClean="0">
                <a:latin typeface="Calibri" panose="020F0502020204030204" pitchFamily="34" charset="0"/>
              </a:rPr>
              <a:t>kullanılmaktadır.</a:t>
            </a:r>
          </a:p>
          <a:p>
            <a:r>
              <a:rPr lang="tr-TR" sz="1400" b="0" dirty="0" smtClean="0">
                <a:latin typeface="Calibri" panose="020F0502020204030204" pitchFamily="34" charset="0"/>
              </a:rPr>
              <a:t>Misafirlerimiz </a:t>
            </a:r>
            <a:r>
              <a:rPr lang="tr-TR" sz="1400" b="0" dirty="0">
                <a:latin typeface="Calibri" panose="020F0502020204030204" pitchFamily="34" charset="0"/>
              </a:rPr>
              <a:t>odadan ayrıldıklarında, elektrik sisteminin otomatik olarak kapanmasını sağlayan kart </a:t>
            </a:r>
            <a:r>
              <a:rPr lang="tr-TR" sz="1400" b="0" dirty="0" smtClean="0">
                <a:latin typeface="Calibri" panose="020F0502020204030204" pitchFamily="34" charset="0"/>
              </a:rPr>
              <a:t>sistemi</a:t>
            </a:r>
          </a:p>
          <a:p>
            <a:r>
              <a:rPr lang="tr-TR" sz="1400" b="0" dirty="0" smtClean="0">
                <a:latin typeface="Calibri" panose="020F0502020204030204" pitchFamily="34" charset="0"/>
              </a:rPr>
              <a:t>kullanmaktayız</a:t>
            </a:r>
            <a:r>
              <a:rPr lang="tr-TR" sz="1400" b="0" dirty="0">
                <a:latin typeface="Calibri" panose="020F0502020204030204" pitchFamily="34" charset="0"/>
              </a:rPr>
              <a:t>.</a:t>
            </a:r>
          </a:p>
        </p:txBody>
      </p:sp>
    </p:spTree>
    <p:extLst>
      <p:ext uri="{BB962C8B-B14F-4D97-AF65-F5344CB8AC3E}">
        <p14:creationId xmlns:p14="http://schemas.microsoft.com/office/powerpoint/2010/main" val="2182538147"/>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611560" y="476672"/>
            <a:ext cx="7732340" cy="4203805"/>
          </a:xfrm>
        </p:spPr>
        <p:style>
          <a:lnRef idx="1">
            <a:schemeClr val="accent5"/>
          </a:lnRef>
          <a:fillRef idx="2">
            <a:schemeClr val="accent5"/>
          </a:fillRef>
          <a:effectRef idx="1">
            <a:schemeClr val="accent5"/>
          </a:effectRef>
          <a:fontRef idx="minor">
            <a:schemeClr val="dk1"/>
          </a:fontRef>
        </p:style>
        <p:txBody>
          <a:bodyPr>
            <a:normAutofit/>
          </a:bodyPr>
          <a:lstStyle/>
          <a:p>
            <a:r>
              <a:rPr lang="tr-TR" b="0" dirty="0">
                <a:latin typeface="Calibri" panose="020F0502020204030204" pitchFamily="34" charset="0"/>
              </a:rPr>
              <a:t>Soğutucu dolapların, soğuk hava depolarının, derin dondurucu ve buz </a:t>
            </a:r>
            <a:r>
              <a:rPr lang="tr-TR" b="0" dirty="0" smtClean="0">
                <a:latin typeface="Calibri" panose="020F0502020204030204" pitchFamily="34" charset="0"/>
              </a:rPr>
              <a:t>makinelerinin</a:t>
            </a:r>
          </a:p>
          <a:p>
            <a:r>
              <a:rPr lang="tr-TR" b="0" dirty="0" err="1" smtClean="0">
                <a:latin typeface="Calibri" panose="020F0502020204030204" pitchFamily="34" charset="0"/>
              </a:rPr>
              <a:t>kondenserlerinin</a:t>
            </a:r>
            <a:r>
              <a:rPr lang="tr-TR" b="0" dirty="0" smtClean="0">
                <a:latin typeface="Calibri" panose="020F0502020204030204" pitchFamily="34" charset="0"/>
              </a:rPr>
              <a:t> </a:t>
            </a:r>
            <a:r>
              <a:rPr lang="tr-TR" b="0" dirty="0">
                <a:latin typeface="Calibri" panose="020F0502020204030204" pitchFamily="34" charset="0"/>
              </a:rPr>
              <a:t>düzenli temizlikleri yapılarak tıkanmalardan dolayı enerji </a:t>
            </a:r>
            <a:r>
              <a:rPr lang="tr-TR" b="0" dirty="0" smtClean="0">
                <a:latin typeface="Calibri" panose="020F0502020204030204" pitchFamily="34" charset="0"/>
              </a:rPr>
              <a:t>kayıpları</a:t>
            </a:r>
          </a:p>
          <a:p>
            <a:r>
              <a:rPr lang="tr-TR" b="0" dirty="0" smtClean="0">
                <a:latin typeface="Calibri" panose="020F0502020204030204" pitchFamily="34" charset="0"/>
              </a:rPr>
              <a:t>kontrol </a:t>
            </a:r>
            <a:r>
              <a:rPr lang="tr-TR" b="0" dirty="0">
                <a:latin typeface="Calibri" panose="020F0502020204030204" pitchFamily="34" charset="0"/>
              </a:rPr>
              <a:t>altına alınmaktadır. </a:t>
            </a:r>
            <a:endParaRPr lang="tr-TR" b="0" dirty="0" smtClean="0">
              <a:latin typeface="Calibri" panose="020F0502020204030204" pitchFamily="34" charset="0"/>
            </a:endParaRPr>
          </a:p>
          <a:p>
            <a:r>
              <a:rPr lang="tr-TR" b="0" dirty="0" smtClean="0">
                <a:latin typeface="Calibri" panose="020F0502020204030204" pitchFamily="34" charset="0"/>
              </a:rPr>
              <a:t>Gazla </a:t>
            </a:r>
            <a:r>
              <a:rPr lang="tr-TR" b="0" dirty="0">
                <a:latin typeface="Calibri" panose="020F0502020204030204" pitchFamily="34" charset="0"/>
              </a:rPr>
              <a:t>çalışan ocakların periyodik bakım ve </a:t>
            </a:r>
            <a:r>
              <a:rPr lang="tr-TR" b="0" dirty="0" smtClean="0">
                <a:latin typeface="Calibri" panose="020F0502020204030204" pitchFamily="34" charset="0"/>
              </a:rPr>
              <a:t>temizlikleri</a:t>
            </a:r>
          </a:p>
          <a:p>
            <a:r>
              <a:rPr lang="tr-TR" b="0" dirty="0" smtClean="0">
                <a:latin typeface="Calibri" panose="020F0502020204030204" pitchFamily="34" charset="0"/>
              </a:rPr>
              <a:t>yapılarak </a:t>
            </a:r>
            <a:r>
              <a:rPr lang="tr-TR" b="0" dirty="0">
                <a:latin typeface="Calibri" panose="020F0502020204030204" pitchFamily="34" charset="0"/>
              </a:rPr>
              <a:t>tıkanma ve gaz ayarlarının bozulmasından dolayı fazla gaz </a:t>
            </a:r>
            <a:r>
              <a:rPr lang="tr-TR" b="0" dirty="0" smtClean="0">
                <a:latin typeface="Calibri" panose="020F0502020204030204" pitchFamily="34" charset="0"/>
              </a:rPr>
              <a:t>harcanması</a:t>
            </a:r>
          </a:p>
          <a:p>
            <a:r>
              <a:rPr lang="tr-TR" b="0" dirty="0" smtClean="0">
                <a:latin typeface="Calibri" panose="020F0502020204030204" pitchFamily="34" charset="0"/>
              </a:rPr>
              <a:t>engellenmektedir.</a:t>
            </a:r>
          </a:p>
          <a:p>
            <a:r>
              <a:rPr lang="tr-TR" b="0" dirty="0">
                <a:latin typeface="Calibri" panose="020F0502020204030204" pitchFamily="34" charset="0"/>
              </a:rPr>
              <a:t>Otel dış aydınlatmalar </a:t>
            </a:r>
            <a:r>
              <a:rPr lang="tr-TR" b="0" dirty="0" err="1">
                <a:latin typeface="Calibri" panose="020F0502020204030204" pitchFamily="34" charset="0"/>
              </a:rPr>
              <a:t>timer</a:t>
            </a:r>
            <a:r>
              <a:rPr lang="tr-TR" b="0" dirty="0">
                <a:latin typeface="Calibri" panose="020F0502020204030204" pitchFamily="34" charset="0"/>
              </a:rPr>
              <a:t> ile kontrol altına </a:t>
            </a:r>
            <a:r>
              <a:rPr lang="tr-TR" b="0" dirty="0" smtClean="0">
                <a:latin typeface="Calibri" panose="020F0502020204030204" pitchFamily="34" charset="0"/>
              </a:rPr>
              <a:t>alınmıştır</a:t>
            </a:r>
          </a:p>
          <a:p>
            <a:r>
              <a:rPr lang="tr-TR" b="0" dirty="0">
                <a:latin typeface="Calibri" panose="020F0502020204030204" pitchFamily="34" charset="0"/>
              </a:rPr>
              <a:t>Misafir odalarında balkon kapıları açıkken klimaların çalışması otomatik </a:t>
            </a:r>
            <a:r>
              <a:rPr lang="tr-TR" b="0" dirty="0" smtClean="0">
                <a:latin typeface="Calibri" panose="020F0502020204030204" pitchFamily="34" charset="0"/>
              </a:rPr>
              <a:t>olarak</a:t>
            </a:r>
          </a:p>
          <a:p>
            <a:r>
              <a:rPr lang="tr-TR" b="0" dirty="0" smtClean="0">
                <a:latin typeface="Calibri" panose="020F0502020204030204" pitchFamily="34" charset="0"/>
              </a:rPr>
              <a:t>engellenmektedir(</a:t>
            </a:r>
            <a:r>
              <a:rPr lang="tr-TR" b="0" dirty="0" err="1" smtClean="0">
                <a:latin typeface="Calibri" panose="020F0502020204030204" pitchFamily="34" charset="0"/>
              </a:rPr>
              <a:t>swichler</a:t>
            </a:r>
            <a:r>
              <a:rPr lang="tr-TR" b="0" dirty="0" smtClean="0">
                <a:latin typeface="Calibri" panose="020F0502020204030204" pitchFamily="34" charset="0"/>
              </a:rPr>
              <a:t> </a:t>
            </a:r>
            <a:r>
              <a:rPr lang="tr-TR" b="0" dirty="0">
                <a:latin typeface="Calibri" panose="020F0502020204030204" pitchFamily="34" charset="0"/>
              </a:rPr>
              <a:t>düzenli olarak kontrol edilmekte, çalışmayanların </a:t>
            </a:r>
            <a:r>
              <a:rPr lang="tr-TR" b="0" dirty="0" smtClean="0">
                <a:latin typeface="Calibri" panose="020F0502020204030204" pitchFamily="34" charset="0"/>
              </a:rPr>
              <a:t>yenileriyle</a:t>
            </a:r>
          </a:p>
          <a:p>
            <a:r>
              <a:rPr lang="tr-TR" b="0" dirty="0" smtClean="0">
                <a:latin typeface="Calibri" panose="020F0502020204030204" pitchFamily="34" charset="0"/>
              </a:rPr>
              <a:t>değişimi </a:t>
            </a:r>
            <a:r>
              <a:rPr lang="tr-TR" b="0" dirty="0">
                <a:latin typeface="Calibri" panose="020F0502020204030204" pitchFamily="34" charset="0"/>
              </a:rPr>
              <a:t>sağlanmaktadır</a:t>
            </a:r>
            <a:r>
              <a:rPr lang="tr-TR" b="0" dirty="0" smtClean="0">
                <a:latin typeface="Calibri" panose="020F0502020204030204" pitchFamily="34" charset="0"/>
              </a:rPr>
              <a:t>).</a:t>
            </a:r>
          </a:p>
          <a:p>
            <a:r>
              <a:rPr lang="tr-TR" b="0" dirty="0" smtClean="0">
                <a:latin typeface="Calibri" panose="020F0502020204030204" pitchFamily="34" charset="0"/>
              </a:rPr>
              <a:t>Kaydırak havuzunda sarfiyatı azaltmak için </a:t>
            </a:r>
            <a:r>
              <a:rPr lang="tr-TR" b="0" dirty="0" err="1" smtClean="0">
                <a:latin typeface="Calibri" panose="020F0502020204030204" pitchFamily="34" charset="0"/>
              </a:rPr>
              <a:t>timer</a:t>
            </a:r>
            <a:r>
              <a:rPr lang="tr-TR" b="0" dirty="0" smtClean="0">
                <a:latin typeface="Calibri" panose="020F0502020204030204" pitchFamily="34" charset="0"/>
              </a:rPr>
              <a:t> kullanılmıştır.</a:t>
            </a:r>
            <a:endParaRPr lang="tr-TR" b="0" dirty="0">
              <a:latin typeface="Calibri" panose="020F0502020204030204" pitchFamily="34" charset="0"/>
            </a:endParaRPr>
          </a:p>
        </p:txBody>
      </p:sp>
    </p:spTree>
    <p:extLst>
      <p:ext uri="{BB962C8B-B14F-4D97-AF65-F5344CB8AC3E}">
        <p14:creationId xmlns:p14="http://schemas.microsoft.com/office/powerpoint/2010/main" val="2970932711"/>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725034" y="143569"/>
            <a:ext cx="7516316" cy="326936"/>
          </a:xfrm>
        </p:spPr>
        <p:style>
          <a:lnRef idx="1">
            <a:schemeClr val="accent3"/>
          </a:lnRef>
          <a:fillRef idx="3">
            <a:schemeClr val="accent3"/>
          </a:fillRef>
          <a:effectRef idx="2">
            <a:schemeClr val="accent3"/>
          </a:effectRef>
          <a:fontRef idx="minor">
            <a:schemeClr val="lt1"/>
          </a:fontRef>
        </p:style>
        <p:txBody>
          <a:bodyPr/>
          <a:lstStyle/>
          <a:p>
            <a:r>
              <a:rPr lang="tr-TR" sz="1600" b="1" dirty="0" smtClean="0">
                <a:latin typeface="Arial" panose="020B0604020202020204" pitchFamily="34" charset="0"/>
                <a:cs typeface="Arial" panose="020B0604020202020204" pitchFamily="34" charset="0"/>
              </a:rPr>
              <a:t>2023 ELEKTRİK TÜKETİMİ</a:t>
            </a:r>
            <a:endParaRPr lang="tr-TR" sz="1600" b="1" dirty="0">
              <a:latin typeface="Arial" panose="020B0604020202020204" pitchFamily="34" charset="0"/>
              <a:cs typeface="Arial" panose="020B0604020202020204" pitchFamily="34" charset="0"/>
            </a:endParaRPr>
          </a:p>
        </p:txBody>
      </p:sp>
      <p:graphicFrame>
        <p:nvGraphicFramePr>
          <p:cNvPr id="5" name="Grafik 4"/>
          <p:cNvGraphicFramePr>
            <a:graphicFrameLocks/>
          </p:cNvGraphicFramePr>
          <p:nvPr>
            <p:extLst>
              <p:ext uri="{D42A27DB-BD31-4B8C-83A1-F6EECF244321}">
                <p14:modId xmlns:p14="http://schemas.microsoft.com/office/powerpoint/2010/main" val="3233112353"/>
              </p:ext>
            </p:extLst>
          </p:nvPr>
        </p:nvGraphicFramePr>
        <p:xfrm>
          <a:off x="1691680" y="908720"/>
          <a:ext cx="5400600" cy="3394124"/>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6" name="Tablo 5"/>
          <p:cNvGraphicFramePr>
            <a:graphicFrameLocks noGrp="1"/>
          </p:cNvGraphicFramePr>
          <p:nvPr>
            <p:extLst>
              <p:ext uri="{D42A27DB-BD31-4B8C-83A1-F6EECF244321}">
                <p14:modId xmlns:p14="http://schemas.microsoft.com/office/powerpoint/2010/main" val="4213647967"/>
              </p:ext>
            </p:extLst>
          </p:nvPr>
        </p:nvGraphicFramePr>
        <p:xfrm>
          <a:off x="1331640" y="4005064"/>
          <a:ext cx="5722392" cy="760095"/>
        </p:xfrm>
        <a:graphic>
          <a:graphicData uri="http://schemas.openxmlformats.org/drawingml/2006/table">
            <a:tbl>
              <a:tblPr/>
              <a:tblGrid>
                <a:gridCol w="5141070"/>
                <a:gridCol w="581322"/>
              </a:tblGrid>
              <a:tr h="203059">
                <a:tc gridSpan="2">
                  <a:txBody>
                    <a:bodyPr/>
                    <a:lstStyle/>
                    <a:p>
                      <a:pPr algn="l" fontAlgn="b"/>
                      <a:endParaRPr lang="tr-TR" sz="1600" b="1" i="0" u="none" strike="noStrike" dirty="0">
                        <a:solidFill>
                          <a:srgbClr val="000000"/>
                        </a:solidFill>
                        <a:effectLst/>
                        <a:latin typeface="Calibri"/>
                      </a:endParaRPr>
                    </a:p>
                  </a:txBody>
                  <a:tcPr marL="9525" marR="9525" marT="9525" marB="0" anchor="b">
                    <a:lnL>
                      <a:noFill/>
                    </a:lnL>
                    <a:lnR>
                      <a:noFill/>
                    </a:lnR>
                    <a:lnT>
                      <a:noFill/>
                    </a:lnT>
                    <a:lnB>
                      <a:noFill/>
                    </a:lnB>
                  </a:tcPr>
                </a:tc>
                <a:tc hMerge="1">
                  <a:txBody>
                    <a:bodyPr/>
                    <a:lstStyle/>
                    <a:p>
                      <a:endParaRPr lang="tr-TR"/>
                    </a:p>
                  </a:txBody>
                  <a:tcPr/>
                </a:tc>
              </a:tr>
              <a:tr h="203059">
                <a:tc>
                  <a:txBody>
                    <a:bodyPr/>
                    <a:lstStyle/>
                    <a:p>
                      <a:pPr algn="l" fontAlgn="b"/>
                      <a:endParaRPr lang="tr-TR" sz="1600" b="1" i="0" u="none" strike="noStrike" dirty="0">
                        <a:solidFill>
                          <a:srgbClr val="000000"/>
                        </a:solidFill>
                        <a:effectLst/>
                        <a:latin typeface="Calibri"/>
                      </a:endParaRPr>
                    </a:p>
                  </a:txBody>
                  <a:tcPr marL="9525" marR="9525" marT="9525" marB="0" anchor="b">
                    <a:lnL>
                      <a:noFill/>
                    </a:lnL>
                    <a:lnR>
                      <a:noFill/>
                    </a:lnR>
                    <a:lnT>
                      <a:noFill/>
                    </a:lnT>
                    <a:lnB>
                      <a:noFill/>
                    </a:lnB>
                  </a:tcPr>
                </a:tc>
                <a:tc>
                  <a:txBody>
                    <a:bodyPr/>
                    <a:lstStyle/>
                    <a:p>
                      <a:pPr algn="l" fontAlgn="b"/>
                      <a:endParaRPr lang="tr-TR" sz="1100" b="0" i="0" u="none" strike="noStrike">
                        <a:solidFill>
                          <a:srgbClr val="000000"/>
                        </a:solidFill>
                        <a:effectLst/>
                        <a:latin typeface="Calibri"/>
                      </a:endParaRPr>
                    </a:p>
                  </a:txBody>
                  <a:tcPr marL="9525" marR="9525" marT="9525" marB="0" anchor="b">
                    <a:lnL>
                      <a:noFill/>
                    </a:lnL>
                    <a:lnR>
                      <a:noFill/>
                    </a:lnR>
                    <a:lnT>
                      <a:noFill/>
                    </a:lnT>
                    <a:lnB>
                      <a:noFill/>
                    </a:lnB>
                  </a:tcPr>
                </a:tc>
              </a:tr>
              <a:tr h="203059">
                <a:tc gridSpan="2">
                  <a:txBody>
                    <a:bodyPr/>
                    <a:lstStyle/>
                    <a:p>
                      <a:pPr algn="l" fontAlgn="b"/>
                      <a:r>
                        <a:rPr lang="tr-TR" sz="1600" b="1" i="0" u="none" strike="noStrike" dirty="0" smtClean="0">
                          <a:solidFill>
                            <a:srgbClr val="000000"/>
                          </a:solidFill>
                          <a:effectLst/>
                          <a:latin typeface="Calibri"/>
                        </a:rPr>
                        <a:t>Kişi </a:t>
                      </a:r>
                      <a:r>
                        <a:rPr lang="tr-TR" sz="1600" b="1" i="0" u="none" strike="noStrike" dirty="0">
                          <a:solidFill>
                            <a:srgbClr val="000000"/>
                          </a:solidFill>
                          <a:effectLst/>
                          <a:latin typeface="Calibri"/>
                        </a:rPr>
                        <a:t>başına düşen elektrik tüketimi 11,54 </a:t>
                      </a:r>
                      <a:r>
                        <a:rPr lang="tr-TR" sz="1600" b="1" i="0" u="none" strike="noStrike" dirty="0" err="1" smtClean="0">
                          <a:solidFill>
                            <a:srgbClr val="000000"/>
                          </a:solidFill>
                          <a:effectLst/>
                          <a:latin typeface="Calibri"/>
                        </a:rPr>
                        <a:t>kWh’dır</a:t>
                      </a:r>
                      <a:endParaRPr lang="tr-TR" sz="1600" b="1" i="0" u="none" strike="noStrike" dirty="0">
                        <a:solidFill>
                          <a:srgbClr val="000000"/>
                        </a:solidFill>
                        <a:effectLst/>
                        <a:latin typeface="Calibri"/>
                      </a:endParaRPr>
                    </a:p>
                  </a:txBody>
                  <a:tcPr marL="9525" marR="9525" marT="9525" marB="0" anchor="b">
                    <a:lnL>
                      <a:noFill/>
                    </a:lnL>
                    <a:lnR>
                      <a:noFill/>
                    </a:lnR>
                    <a:lnT>
                      <a:noFill/>
                    </a:lnT>
                    <a:lnB>
                      <a:noFill/>
                    </a:lnB>
                  </a:tcPr>
                </a:tc>
                <a:tc hMerge="1">
                  <a:txBody>
                    <a:bodyPr/>
                    <a:lstStyle/>
                    <a:p>
                      <a:endParaRPr lang="tr-TR"/>
                    </a:p>
                  </a:txBody>
                  <a:tcPr/>
                </a:tc>
              </a:tr>
            </a:tbl>
          </a:graphicData>
        </a:graphic>
      </p:graphicFrame>
    </p:spTree>
    <p:extLst>
      <p:ext uri="{BB962C8B-B14F-4D97-AF65-F5344CB8AC3E}">
        <p14:creationId xmlns:p14="http://schemas.microsoft.com/office/powerpoint/2010/main" val="3361789967"/>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445453" y="116632"/>
            <a:ext cx="7520940" cy="326936"/>
          </a:xfrm>
        </p:spPr>
        <p:style>
          <a:lnRef idx="1">
            <a:schemeClr val="accent2"/>
          </a:lnRef>
          <a:fillRef idx="2">
            <a:schemeClr val="accent2"/>
          </a:fillRef>
          <a:effectRef idx="1">
            <a:schemeClr val="accent2"/>
          </a:effectRef>
          <a:fontRef idx="minor">
            <a:schemeClr val="dk1"/>
          </a:fontRef>
        </p:style>
        <p:txBody>
          <a:bodyPr/>
          <a:lstStyle/>
          <a:p>
            <a:r>
              <a:rPr lang="tr-TR" sz="1600" b="1" dirty="0" smtClean="0">
                <a:latin typeface="Calibri" panose="020F0502020204030204" pitchFamily="34" charset="0"/>
              </a:rPr>
              <a:t>2023 </a:t>
            </a:r>
            <a:r>
              <a:rPr lang="tr-TR" sz="1600" b="1" dirty="0" err="1" smtClean="0">
                <a:latin typeface="Calibri" panose="020F0502020204030204" pitchFamily="34" charset="0"/>
              </a:rPr>
              <a:t>lng</a:t>
            </a:r>
            <a:r>
              <a:rPr lang="tr-TR" sz="1600" b="1" dirty="0" smtClean="0">
                <a:latin typeface="Calibri" panose="020F0502020204030204" pitchFamily="34" charset="0"/>
              </a:rPr>
              <a:t> </a:t>
            </a:r>
            <a:r>
              <a:rPr lang="tr-TR" sz="1600" b="1" dirty="0" err="1" smtClean="0">
                <a:latin typeface="Calibri" panose="020F0502020204030204" pitchFamily="34" charset="0"/>
              </a:rPr>
              <a:t>tÜKETİMİ</a:t>
            </a:r>
            <a:endParaRPr lang="tr-TR" sz="1600" b="1" dirty="0">
              <a:latin typeface="Calibri" panose="020F0502020204030204" pitchFamily="34" charset="0"/>
            </a:endParaRPr>
          </a:p>
        </p:txBody>
      </p:sp>
      <p:graphicFrame>
        <p:nvGraphicFramePr>
          <p:cNvPr id="7" name="Grafik 6"/>
          <p:cNvGraphicFramePr>
            <a:graphicFrameLocks/>
          </p:cNvGraphicFramePr>
          <p:nvPr>
            <p:extLst>
              <p:ext uri="{D42A27DB-BD31-4B8C-83A1-F6EECF244321}">
                <p14:modId xmlns:p14="http://schemas.microsoft.com/office/powerpoint/2010/main" val="3165284391"/>
              </p:ext>
            </p:extLst>
          </p:nvPr>
        </p:nvGraphicFramePr>
        <p:xfrm>
          <a:off x="971600" y="836712"/>
          <a:ext cx="5760640" cy="3168352"/>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5" name="Tablo 4"/>
          <p:cNvGraphicFramePr>
            <a:graphicFrameLocks noGrp="1"/>
          </p:cNvGraphicFramePr>
          <p:nvPr>
            <p:extLst>
              <p:ext uri="{D42A27DB-BD31-4B8C-83A1-F6EECF244321}">
                <p14:modId xmlns:p14="http://schemas.microsoft.com/office/powerpoint/2010/main" val="4038030219"/>
              </p:ext>
            </p:extLst>
          </p:nvPr>
        </p:nvGraphicFramePr>
        <p:xfrm>
          <a:off x="1331640" y="3933056"/>
          <a:ext cx="5152453" cy="760095"/>
        </p:xfrm>
        <a:graphic>
          <a:graphicData uri="http://schemas.openxmlformats.org/drawingml/2006/table">
            <a:tbl>
              <a:tblPr/>
              <a:tblGrid>
                <a:gridCol w="5152453"/>
              </a:tblGrid>
              <a:tr h="122481">
                <a:tc>
                  <a:txBody>
                    <a:bodyPr/>
                    <a:lstStyle/>
                    <a:p>
                      <a:pPr algn="l" fontAlgn="b"/>
                      <a:endParaRPr lang="tr-TR" sz="1600" b="1" i="0" u="none" strike="noStrike" dirty="0">
                        <a:solidFill>
                          <a:srgbClr val="000000"/>
                        </a:solidFill>
                        <a:effectLst/>
                        <a:latin typeface="Calibri"/>
                      </a:endParaRPr>
                    </a:p>
                  </a:txBody>
                  <a:tcPr marL="9525" marR="9525" marT="9525" marB="0" anchor="b">
                    <a:lnL>
                      <a:noFill/>
                    </a:lnL>
                    <a:lnR>
                      <a:noFill/>
                    </a:lnR>
                    <a:lnT>
                      <a:noFill/>
                    </a:lnT>
                    <a:lnB>
                      <a:noFill/>
                    </a:lnB>
                  </a:tcPr>
                </a:tc>
              </a:tr>
              <a:tr h="122481">
                <a:tc>
                  <a:txBody>
                    <a:bodyPr/>
                    <a:lstStyle/>
                    <a:p>
                      <a:pPr algn="l" fontAlgn="b"/>
                      <a:endParaRPr lang="tr-TR" sz="1600" b="1" i="0" u="none" strike="noStrike" dirty="0">
                        <a:solidFill>
                          <a:srgbClr val="000000"/>
                        </a:solidFill>
                        <a:effectLst/>
                        <a:latin typeface="Calibri"/>
                      </a:endParaRPr>
                    </a:p>
                  </a:txBody>
                  <a:tcPr marL="9525" marR="9525" marT="9525" marB="0" anchor="b">
                    <a:lnL>
                      <a:noFill/>
                    </a:lnL>
                    <a:lnR>
                      <a:noFill/>
                    </a:lnR>
                    <a:lnT>
                      <a:noFill/>
                    </a:lnT>
                    <a:lnB>
                      <a:noFill/>
                    </a:lnB>
                  </a:tcPr>
                </a:tc>
              </a:tr>
              <a:tr h="122481">
                <a:tc>
                  <a:txBody>
                    <a:bodyPr/>
                    <a:lstStyle/>
                    <a:p>
                      <a:pPr algn="l" fontAlgn="b"/>
                      <a:r>
                        <a:rPr lang="tr-TR" sz="1600" b="1" i="0" u="none" strike="noStrike" dirty="0" smtClean="0">
                          <a:solidFill>
                            <a:srgbClr val="000000"/>
                          </a:solidFill>
                          <a:effectLst/>
                          <a:latin typeface="Calibri"/>
                        </a:rPr>
                        <a:t>Kişi </a:t>
                      </a:r>
                      <a:r>
                        <a:rPr lang="tr-TR" sz="1600" b="1" i="0" u="none" strike="noStrike" dirty="0">
                          <a:solidFill>
                            <a:srgbClr val="000000"/>
                          </a:solidFill>
                          <a:effectLst/>
                          <a:latin typeface="Calibri"/>
                        </a:rPr>
                        <a:t>başına </a:t>
                      </a:r>
                      <a:r>
                        <a:rPr lang="tr-TR" sz="1600" b="1" i="0" u="none" strike="noStrike" dirty="0" smtClean="0">
                          <a:solidFill>
                            <a:srgbClr val="000000"/>
                          </a:solidFill>
                          <a:effectLst/>
                          <a:latin typeface="Calibri"/>
                        </a:rPr>
                        <a:t>düşen LNG  </a:t>
                      </a:r>
                      <a:r>
                        <a:rPr lang="tr-TR" sz="1600" b="1" i="0" u="none" strike="noStrike" dirty="0">
                          <a:solidFill>
                            <a:srgbClr val="000000"/>
                          </a:solidFill>
                          <a:effectLst/>
                          <a:latin typeface="Calibri"/>
                        </a:rPr>
                        <a:t>tüketimi </a:t>
                      </a:r>
                      <a:r>
                        <a:rPr lang="tr-TR" sz="1600" b="1" i="0" u="none" strike="noStrike" dirty="0" smtClean="0">
                          <a:solidFill>
                            <a:srgbClr val="000000"/>
                          </a:solidFill>
                          <a:effectLst/>
                          <a:latin typeface="Calibri"/>
                        </a:rPr>
                        <a:t>0,35mᵌtür</a:t>
                      </a:r>
                      <a:endParaRPr lang="tr-TR" sz="1600" b="1" i="0" u="none" strike="noStrike" dirty="0">
                        <a:solidFill>
                          <a:srgbClr val="000000"/>
                        </a:solidFill>
                        <a:effectLst/>
                        <a:latin typeface="Calibri"/>
                      </a:endParaRPr>
                    </a:p>
                  </a:txBody>
                  <a:tcPr marL="9525" marR="9525" marT="9525" marB="0" anchor="b">
                    <a:lnL>
                      <a:noFill/>
                    </a:lnL>
                    <a:lnR>
                      <a:noFill/>
                    </a:lnR>
                    <a:lnT>
                      <a:noFill/>
                    </a:lnT>
                    <a:lnB>
                      <a:noFill/>
                    </a:lnB>
                  </a:tcPr>
                </a:tc>
              </a:tr>
            </a:tbl>
          </a:graphicData>
        </a:graphic>
      </p:graphicFrame>
    </p:spTree>
    <p:extLst>
      <p:ext uri="{BB962C8B-B14F-4D97-AF65-F5344CB8AC3E}">
        <p14:creationId xmlns:p14="http://schemas.microsoft.com/office/powerpoint/2010/main" val="246368011"/>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611560" y="116632"/>
            <a:ext cx="7444308" cy="326936"/>
          </a:xfrm>
        </p:spPr>
        <p:style>
          <a:lnRef idx="3">
            <a:schemeClr val="lt1"/>
          </a:lnRef>
          <a:fillRef idx="1">
            <a:schemeClr val="accent5"/>
          </a:fillRef>
          <a:effectRef idx="1">
            <a:schemeClr val="accent5"/>
          </a:effectRef>
          <a:fontRef idx="minor">
            <a:schemeClr val="lt1"/>
          </a:fontRef>
        </p:style>
        <p:txBody>
          <a:bodyPr/>
          <a:lstStyle/>
          <a:p>
            <a:r>
              <a:rPr lang="tr-TR" sz="1800" b="1" dirty="0" smtClean="0">
                <a:latin typeface="Calibri" panose="020F0502020204030204" pitchFamily="34" charset="0"/>
              </a:rPr>
              <a:t>Su TÜKETİMİ</a:t>
            </a:r>
            <a:endParaRPr lang="tr-TR" sz="1800" b="1" dirty="0">
              <a:latin typeface="Calibri" panose="020F0502020204030204" pitchFamily="34" charset="0"/>
            </a:endParaRPr>
          </a:p>
        </p:txBody>
      </p:sp>
      <p:sp>
        <p:nvSpPr>
          <p:cNvPr id="3" name="İçerik Yer Tutucusu 2"/>
          <p:cNvSpPr>
            <a:spLocks noGrp="1"/>
          </p:cNvSpPr>
          <p:nvPr>
            <p:ph idx="1"/>
          </p:nvPr>
        </p:nvSpPr>
        <p:spPr>
          <a:xfrm>
            <a:off x="539552" y="548680"/>
            <a:ext cx="7804348" cy="4131797"/>
          </a:xfrm>
        </p:spPr>
        <p:style>
          <a:lnRef idx="1">
            <a:schemeClr val="accent5"/>
          </a:lnRef>
          <a:fillRef idx="2">
            <a:schemeClr val="accent5"/>
          </a:fillRef>
          <a:effectRef idx="1">
            <a:schemeClr val="accent5"/>
          </a:effectRef>
          <a:fontRef idx="minor">
            <a:schemeClr val="dk1"/>
          </a:fontRef>
        </p:style>
        <p:txBody>
          <a:bodyPr>
            <a:normAutofit/>
          </a:bodyPr>
          <a:lstStyle/>
          <a:p>
            <a:r>
              <a:rPr lang="tr-TR" sz="1400" b="0" dirty="0">
                <a:latin typeface="Calibri" panose="020F0502020204030204" pitchFamily="34" charset="0"/>
              </a:rPr>
              <a:t>Tüm duş başlıkları ve musluklara su akış hızını ayarlayan tasarruflu </a:t>
            </a:r>
            <a:r>
              <a:rPr lang="tr-TR" sz="1400" b="0" dirty="0" err="1">
                <a:latin typeface="Calibri" panose="020F0502020204030204" pitchFamily="34" charset="0"/>
              </a:rPr>
              <a:t>perlatörler</a:t>
            </a:r>
            <a:r>
              <a:rPr lang="tr-TR" sz="1400" b="0" dirty="0">
                <a:latin typeface="Calibri" panose="020F0502020204030204" pitchFamily="34" charset="0"/>
              </a:rPr>
              <a:t> </a:t>
            </a:r>
            <a:r>
              <a:rPr lang="tr-TR" sz="1400" b="0" dirty="0" smtClean="0">
                <a:latin typeface="Calibri" panose="020F0502020204030204" pitchFamily="34" charset="0"/>
              </a:rPr>
              <a:t>takılmıştır</a:t>
            </a:r>
          </a:p>
          <a:p>
            <a:r>
              <a:rPr lang="tr-TR" sz="1400" b="0" dirty="0">
                <a:latin typeface="Calibri" panose="020F0502020204030204" pitchFamily="34" charset="0"/>
              </a:rPr>
              <a:t>Tüm rezervuarlar her kullanımda 6 </a:t>
            </a:r>
            <a:r>
              <a:rPr lang="tr-TR" sz="1400" b="0" dirty="0" err="1">
                <a:latin typeface="Calibri" panose="020F0502020204030204" pitchFamily="34" charset="0"/>
              </a:rPr>
              <a:t>lt</a:t>
            </a:r>
            <a:r>
              <a:rPr lang="tr-TR" sz="1400" b="0" dirty="0">
                <a:latin typeface="Calibri" panose="020F0502020204030204" pitchFamily="34" charset="0"/>
              </a:rPr>
              <a:t>’ den fazla su akıtmayacak şekilde </a:t>
            </a:r>
            <a:r>
              <a:rPr lang="tr-TR" sz="1400" b="0" dirty="0" smtClean="0">
                <a:latin typeface="Calibri" panose="020F0502020204030204" pitchFamily="34" charset="0"/>
              </a:rPr>
              <a:t>ayarlanmıştır</a:t>
            </a:r>
          </a:p>
          <a:p>
            <a:r>
              <a:rPr lang="tr-TR" sz="1400" b="0" dirty="0">
                <a:latin typeface="Calibri" panose="020F0502020204030204" pitchFamily="34" charset="0"/>
              </a:rPr>
              <a:t>Tuvaletlerde tasarruflu ve/veya ikili sifon sistemi kullanılmaktadır. </a:t>
            </a:r>
            <a:endParaRPr lang="tr-TR" sz="1400" b="0" dirty="0" smtClean="0">
              <a:latin typeface="Calibri" panose="020F0502020204030204" pitchFamily="34" charset="0"/>
            </a:endParaRPr>
          </a:p>
          <a:p>
            <a:r>
              <a:rPr lang="tr-TR" sz="1400" b="0" dirty="0">
                <a:latin typeface="Calibri" panose="020F0502020204030204" pitchFamily="34" charset="0"/>
              </a:rPr>
              <a:t>Personelimize su tasarrufu ve olası su sızıntılarının bildirilmesi konusunda düzenli olarak </a:t>
            </a:r>
            <a:r>
              <a:rPr lang="tr-TR" sz="1400" b="0" dirty="0" smtClean="0">
                <a:latin typeface="Calibri" panose="020F0502020204030204" pitchFamily="34" charset="0"/>
              </a:rPr>
              <a:t>eğitim</a:t>
            </a:r>
          </a:p>
          <a:p>
            <a:r>
              <a:rPr lang="tr-TR" sz="1400" b="0" dirty="0" smtClean="0">
                <a:latin typeface="Calibri" panose="020F0502020204030204" pitchFamily="34" charset="0"/>
              </a:rPr>
              <a:t>verilmektedir.</a:t>
            </a:r>
          </a:p>
          <a:p>
            <a:r>
              <a:rPr lang="tr-TR" sz="1400" b="0" dirty="0">
                <a:latin typeface="Calibri" panose="020F0502020204030204" pitchFamily="34" charset="0"/>
              </a:rPr>
              <a:t>Kullanım suyunda su sertliği </a:t>
            </a:r>
            <a:r>
              <a:rPr lang="tr-TR" sz="1400" b="0" dirty="0" smtClean="0">
                <a:latin typeface="Calibri" panose="020F0502020204030204" pitchFamily="34" charset="0"/>
              </a:rPr>
              <a:t>4-7 </a:t>
            </a:r>
            <a:r>
              <a:rPr lang="tr-TR" sz="1400" b="0" dirty="0">
                <a:latin typeface="Calibri" panose="020F0502020204030204" pitchFamily="34" charset="0"/>
              </a:rPr>
              <a:t>alman sertliği seviyesinde tutularak ekipmanlarımızın (konsantre </a:t>
            </a:r>
            <a:r>
              <a:rPr lang="tr-TR" sz="1400" b="0" dirty="0" smtClean="0">
                <a:latin typeface="Calibri" panose="020F0502020204030204" pitchFamily="34" charset="0"/>
              </a:rPr>
              <a:t>ve</a:t>
            </a:r>
          </a:p>
          <a:p>
            <a:r>
              <a:rPr lang="tr-TR" sz="1400" b="0" dirty="0" smtClean="0">
                <a:latin typeface="Calibri" panose="020F0502020204030204" pitchFamily="34" charset="0"/>
              </a:rPr>
              <a:t>içme </a:t>
            </a:r>
            <a:r>
              <a:rPr lang="tr-TR" sz="1400" b="0" dirty="0">
                <a:latin typeface="Calibri" panose="020F0502020204030204" pitchFamily="34" charset="0"/>
              </a:rPr>
              <a:t>suyu makineleri) daha düzenli çalışması sağlanmıştır. </a:t>
            </a:r>
            <a:endParaRPr lang="tr-TR" sz="1400" b="0" dirty="0" smtClean="0">
              <a:latin typeface="Calibri" panose="020F0502020204030204" pitchFamily="34" charset="0"/>
            </a:endParaRPr>
          </a:p>
          <a:p>
            <a:r>
              <a:rPr lang="tr-TR" sz="1400" b="0" dirty="0">
                <a:latin typeface="Calibri" panose="020F0502020204030204" pitchFamily="34" charset="0"/>
              </a:rPr>
              <a:t>Su tüketimleri sürekli izlenmekte ve kayıt edilmektedir. Yapılan bu izlemelerde çıkan veriler </a:t>
            </a:r>
            <a:r>
              <a:rPr lang="tr-TR" sz="1400" b="0" dirty="0" smtClean="0">
                <a:latin typeface="Calibri" panose="020F0502020204030204" pitchFamily="34" charset="0"/>
              </a:rPr>
              <a:t>günlük,</a:t>
            </a:r>
          </a:p>
          <a:p>
            <a:r>
              <a:rPr lang="tr-TR" sz="1400" b="0" dirty="0" smtClean="0">
                <a:latin typeface="Calibri" panose="020F0502020204030204" pitchFamily="34" charset="0"/>
              </a:rPr>
              <a:t>kaydedilmekte </a:t>
            </a:r>
            <a:r>
              <a:rPr lang="tr-TR" sz="1400" b="0" dirty="0">
                <a:latin typeface="Calibri" panose="020F0502020204030204" pitchFamily="34" charset="0"/>
              </a:rPr>
              <a:t>ve üst yönetime bildirilmektedir</a:t>
            </a:r>
            <a:r>
              <a:rPr lang="tr-TR" sz="1400" b="0" dirty="0" smtClean="0">
                <a:latin typeface="Calibri" panose="020F0502020204030204" pitchFamily="34" charset="0"/>
              </a:rPr>
              <a:t>.</a:t>
            </a:r>
          </a:p>
          <a:p>
            <a:endParaRPr lang="tr-TR" sz="1400" b="0" dirty="0" smtClean="0">
              <a:latin typeface="Calibri" panose="020F0502020204030204" pitchFamily="34" charset="0"/>
            </a:endParaRPr>
          </a:p>
          <a:p>
            <a:endParaRPr lang="tr-TR" sz="1400" b="0" dirty="0" smtClean="0">
              <a:latin typeface="Calibri" panose="020F0502020204030204" pitchFamily="34" charset="0"/>
            </a:endParaRPr>
          </a:p>
          <a:p>
            <a:endParaRPr lang="tr-TR" sz="1400" b="0" dirty="0">
              <a:latin typeface="Calibri" panose="020F0502020204030204" pitchFamily="34" charset="0"/>
            </a:endParaRPr>
          </a:p>
        </p:txBody>
      </p:sp>
    </p:spTree>
    <p:extLst>
      <p:ext uri="{BB962C8B-B14F-4D97-AF65-F5344CB8AC3E}">
        <p14:creationId xmlns:p14="http://schemas.microsoft.com/office/powerpoint/2010/main" val="2778471222"/>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683568" y="116632"/>
            <a:ext cx="7520940" cy="548640"/>
          </a:xfrm>
        </p:spPr>
        <p:style>
          <a:lnRef idx="3">
            <a:schemeClr val="lt1"/>
          </a:lnRef>
          <a:fillRef idx="1">
            <a:schemeClr val="accent4"/>
          </a:fillRef>
          <a:effectRef idx="1">
            <a:schemeClr val="accent4"/>
          </a:effectRef>
          <a:fontRef idx="minor">
            <a:schemeClr val="lt1"/>
          </a:fontRef>
        </p:style>
        <p:txBody>
          <a:bodyPr/>
          <a:lstStyle/>
          <a:p>
            <a:r>
              <a:rPr lang="tr-TR" sz="1600" dirty="0" smtClean="0">
                <a:latin typeface="Arial" panose="020B0604020202020204" pitchFamily="34" charset="0"/>
                <a:cs typeface="Arial" panose="020B0604020202020204" pitchFamily="34" charset="0"/>
              </a:rPr>
              <a:t>2023 YILI SU TÜKETİM</a:t>
            </a:r>
            <a:endParaRPr lang="tr-TR" sz="1600" dirty="0">
              <a:latin typeface="Arial" panose="020B0604020202020204" pitchFamily="34" charset="0"/>
              <a:cs typeface="Arial" panose="020B0604020202020204" pitchFamily="34" charset="0"/>
            </a:endParaRPr>
          </a:p>
        </p:txBody>
      </p:sp>
      <p:graphicFrame>
        <p:nvGraphicFramePr>
          <p:cNvPr id="8" name="Grafik 7"/>
          <p:cNvGraphicFramePr>
            <a:graphicFrameLocks/>
          </p:cNvGraphicFramePr>
          <p:nvPr>
            <p:extLst>
              <p:ext uri="{D42A27DB-BD31-4B8C-83A1-F6EECF244321}">
                <p14:modId xmlns:p14="http://schemas.microsoft.com/office/powerpoint/2010/main" val="1200821651"/>
              </p:ext>
            </p:extLst>
          </p:nvPr>
        </p:nvGraphicFramePr>
        <p:xfrm>
          <a:off x="1259632" y="908720"/>
          <a:ext cx="5328592" cy="3096344"/>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9" name="Tablo 8"/>
          <p:cNvGraphicFramePr>
            <a:graphicFrameLocks noGrp="1"/>
          </p:cNvGraphicFramePr>
          <p:nvPr>
            <p:extLst>
              <p:ext uri="{D42A27DB-BD31-4B8C-83A1-F6EECF244321}">
                <p14:modId xmlns:p14="http://schemas.microsoft.com/office/powerpoint/2010/main" val="2327606135"/>
              </p:ext>
            </p:extLst>
          </p:nvPr>
        </p:nvGraphicFramePr>
        <p:xfrm>
          <a:off x="1475656" y="3717032"/>
          <a:ext cx="5088363" cy="1039651"/>
        </p:xfrm>
        <a:graphic>
          <a:graphicData uri="http://schemas.openxmlformats.org/drawingml/2006/table">
            <a:tbl>
              <a:tblPr/>
              <a:tblGrid>
                <a:gridCol w="1165109"/>
                <a:gridCol w="2547428"/>
                <a:gridCol w="687913"/>
                <a:gridCol w="687913"/>
              </a:tblGrid>
              <a:tr h="355756">
                <a:tc gridSpan="3">
                  <a:txBody>
                    <a:bodyPr/>
                    <a:lstStyle/>
                    <a:p>
                      <a:pPr algn="l" fontAlgn="b"/>
                      <a:endParaRPr lang="tr-TR" sz="1600" b="1" i="0" u="none" strike="noStrike" dirty="0">
                        <a:solidFill>
                          <a:srgbClr val="000000"/>
                        </a:solidFill>
                        <a:effectLst/>
                        <a:latin typeface="Calibri"/>
                      </a:endParaRPr>
                    </a:p>
                  </a:txBody>
                  <a:tcPr marL="9525" marR="9525" marT="9525" marB="0" anchor="b">
                    <a:lnL>
                      <a:noFill/>
                    </a:lnL>
                    <a:lnR>
                      <a:noFill/>
                    </a:lnR>
                    <a:lnT>
                      <a:noFill/>
                    </a:lnT>
                    <a:lnB>
                      <a:noFill/>
                    </a:lnB>
                  </a:tcPr>
                </a:tc>
                <a:tc hMerge="1">
                  <a:txBody>
                    <a:bodyPr/>
                    <a:lstStyle/>
                    <a:p>
                      <a:endParaRPr lang="tr-TR"/>
                    </a:p>
                  </a:txBody>
                  <a:tcPr/>
                </a:tc>
                <a:tc hMerge="1">
                  <a:txBody>
                    <a:bodyPr/>
                    <a:lstStyle/>
                    <a:p>
                      <a:endParaRPr lang="tr-TR"/>
                    </a:p>
                  </a:txBody>
                  <a:tcPr/>
                </a:tc>
                <a:tc>
                  <a:txBody>
                    <a:bodyPr/>
                    <a:lstStyle/>
                    <a:p>
                      <a:pPr algn="l" fontAlgn="b"/>
                      <a:endParaRPr lang="tr-TR" sz="1100" b="0" i="0" u="none" strike="noStrike">
                        <a:solidFill>
                          <a:srgbClr val="000000"/>
                        </a:solidFill>
                        <a:effectLst/>
                        <a:latin typeface="Calibri"/>
                      </a:endParaRPr>
                    </a:p>
                  </a:txBody>
                  <a:tcPr marL="9525" marR="9525" marT="9525" marB="0" anchor="b">
                    <a:lnL>
                      <a:noFill/>
                    </a:lnL>
                    <a:lnR>
                      <a:noFill/>
                    </a:lnR>
                    <a:lnT>
                      <a:noFill/>
                    </a:lnT>
                    <a:lnB>
                      <a:noFill/>
                    </a:lnB>
                  </a:tcPr>
                </a:tc>
              </a:tr>
              <a:tr h="153034">
                <a:tc gridSpan="4">
                  <a:txBody>
                    <a:bodyPr/>
                    <a:lstStyle/>
                    <a:p>
                      <a:pPr algn="l" fontAlgn="b"/>
                      <a:endParaRPr lang="tr-TR" sz="1600" b="1" i="0" u="none" strike="noStrike" dirty="0">
                        <a:solidFill>
                          <a:srgbClr val="000000"/>
                        </a:solidFill>
                        <a:effectLst/>
                        <a:latin typeface="Calibri"/>
                      </a:endParaRPr>
                    </a:p>
                  </a:txBody>
                  <a:tcPr marL="9525" marR="9525" marT="9525" marB="0" anchor="b">
                    <a:lnL>
                      <a:noFill/>
                    </a:lnL>
                    <a:lnR>
                      <a:noFill/>
                    </a:lnR>
                    <a:lnT>
                      <a:noFill/>
                    </a:lnT>
                    <a:lnB>
                      <a:noFill/>
                    </a:lnB>
                  </a:tcPr>
                </a:tc>
                <a:tc hMerge="1">
                  <a:txBody>
                    <a:bodyPr/>
                    <a:lstStyle/>
                    <a:p>
                      <a:endParaRPr lang="tr-TR"/>
                    </a:p>
                  </a:txBody>
                  <a:tcPr/>
                </a:tc>
                <a:tc hMerge="1">
                  <a:txBody>
                    <a:bodyPr/>
                    <a:lstStyle/>
                    <a:p>
                      <a:endParaRPr lang="tr-TR"/>
                    </a:p>
                  </a:txBody>
                  <a:tcPr/>
                </a:tc>
                <a:tc hMerge="1">
                  <a:txBody>
                    <a:bodyPr/>
                    <a:lstStyle/>
                    <a:p>
                      <a:endParaRPr lang="tr-TR"/>
                    </a:p>
                  </a:txBody>
                  <a:tcPr/>
                </a:tc>
              </a:tr>
              <a:tr h="153034">
                <a:tc gridSpan="2">
                  <a:txBody>
                    <a:bodyPr/>
                    <a:lstStyle/>
                    <a:p>
                      <a:pPr algn="l" fontAlgn="b"/>
                      <a:r>
                        <a:rPr lang="tr-TR" sz="1600" b="1" i="0" u="none" strike="noStrike" dirty="0">
                          <a:solidFill>
                            <a:srgbClr val="000000"/>
                          </a:solidFill>
                          <a:effectLst/>
                          <a:latin typeface="Calibri"/>
                        </a:rPr>
                        <a:t>Kişi başına düşen su kullanımı </a:t>
                      </a:r>
                      <a:r>
                        <a:rPr lang="tr-TR" sz="1600" b="1" i="0" u="none" strike="noStrike" dirty="0" smtClean="0">
                          <a:solidFill>
                            <a:srgbClr val="000000"/>
                          </a:solidFill>
                          <a:effectLst/>
                          <a:latin typeface="Calibri"/>
                        </a:rPr>
                        <a:t>0,37mᵌtür</a:t>
                      </a:r>
                      <a:endParaRPr lang="tr-TR" sz="1600" b="1" i="0" u="none" strike="noStrike" dirty="0">
                        <a:solidFill>
                          <a:srgbClr val="000000"/>
                        </a:solidFill>
                        <a:effectLst/>
                        <a:latin typeface="Calibri"/>
                      </a:endParaRPr>
                    </a:p>
                  </a:txBody>
                  <a:tcPr marL="9525" marR="9525" marT="9525" marB="0" anchor="b">
                    <a:lnL>
                      <a:noFill/>
                    </a:lnL>
                    <a:lnR>
                      <a:noFill/>
                    </a:lnR>
                    <a:lnT>
                      <a:noFill/>
                    </a:lnT>
                    <a:lnB>
                      <a:noFill/>
                    </a:lnB>
                  </a:tcPr>
                </a:tc>
                <a:tc hMerge="1">
                  <a:txBody>
                    <a:bodyPr/>
                    <a:lstStyle/>
                    <a:p>
                      <a:endParaRPr lang="tr-TR"/>
                    </a:p>
                  </a:txBody>
                  <a:tcPr/>
                </a:tc>
                <a:tc>
                  <a:txBody>
                    <a:bodyPr/>
                    <a:lstStyle/>
                    <a:p>
                      <a:pPr algn="l" fontAlgn="b"/>
                      <a:endParaRPr lang="tr-TR" sz="1100" b="0" i="0" u="none" strike="noStrike">
                        <a:solidFill>
                          <a:srgbClr val="000000"/>
                        </a:solidFill>
                        <a:effectLst/>
                        <a:latin typeface="Calibri"/>
                      </a:endParaRPr>
                    </a:p>
                  </a:txBody>
                  <a:tcPr marL="9525" marR="9525" marT="9525" marB="0" anchor="b">
                    <a:lnL>
                      <a:noFill/>
                    </a:lnL>
                    <a:lnR>
                      <a:noFill/>
                    </a:lnR>
                    <a:lnT>
                      <a:noFill/>
                    </a:lnT>
                    <a:lnB>
                      <a:noFill/>
                    </a:lnB>
                  </a:tcPr>
                </a:tc>
                <a:tc>
                  <a:txBody>
                    <a:bodyPr/>
                    <a:lstStyle/>
                    <a:p>
                      <a:pPr algn="l" fontAlgn="b"/>
                      <a:endParaRPr lang="tr-TR" sz="1100" b="0" i="0" u="none" strike="noStrike">
                        <a:solidFill>
                          <a:srgbClr val="000000"/>
                        </a:solidFill>
                        <a:effectLst/>
                        <a:latin typeface="Calibri"/>
                      </a:endParaRPr>
                    </a:p>
                  </a:txBody>
                  <a:tcPr marL="9525" marR="9525" marT="9525" marB="0" anchor="b">
                    <a:lnL>
                      <a:noFill/>
                    </a:lnL>
                    <a:lnR>
                      <a:noFill/>
                    </a:lnR>
                    <a:lnT>
                      <a:noFill/>
                    </a:lnT>
                    <a:lnB>
                      <a:noFill/>
                    </a:lnB>
                  </a:tcPr>
                </a:tc>
              </a:tr>
              <a:tr h="107009">
                <a:tc>
                  <a:txBody>
                    <a:bodyPr/>
                    <a:lstStyle/>
                    <a:p>
                      <a:pPr algn="l" fontAlgn="b"/>
                      <a:endParaRPr lang="tr-TR" sz="1100" b="0" i="0" u="none" strike="noStrike">
                        <a:solidFill>
                          <a:srgbClr val="000000"/>
                        </a:solidFill>
                        <a:effectLst/>
                        <a:latin typeface="Calibri"/>
                      </a:endParaRPr>
                    </a:p>
                  </a:txBody>
                  <a:tcPr marL="9525" marR="9525" marT="9525" marB="0" anchor="b">
                    <a:lnL>
                      <a:noFill/>
                    </a:lnL>
                    <a:lnR>
                      <a:noFill/>
                    </a:lnR>
                    <a:lnT>
                      <a:noFill/>
                    </a:lnT>
                    <a:lnB>
                      <a:noFill/>
                    </a:lnB>
                  </a:tcPr>
                </a:tc>
                <a:tc>
                  <a:txBody>
                    <a:bodyPr/>
                    <a:lstStyle/>
                    <a:p>
                      <a:pPr algn="l" fontAlgn="b"/>
                      <a:endParaRPr lang="tr-TR" sz="1100" b="0" i="0" u="none" strike="noStrike">
                        <a:solidFill>
                          <a:srgbClr val="000000"/>
                        </a:solidFill>
                        <a:effectLst/>
                        <a:latin typeface="Calibri"/>
                      </a:endParaRPr>
                    </a:p>
                  </a:txBody>
                  <a:tcPr marL="9525" marR="9525" marT="9525" marB="0" anchor="b">
                    <a:lnL>
                      <a:noFill/>
                    </a:lnL>
                    <a:lnR>
                      <a:noFill/>
                    </a:lnR>
                    <a:lnT>
                      <a:noFill/>
                    </a:lnT>
                    <a:lnB>
                      <a:noFill/>
                    </a:lnB>
                  </a:tcPr>
                </a:tc>
                <a:tc>
                  <a:txBody>
                    <a:bodyPr/>
                    <a:lstStyle/>
                    <a:p>
                      <a:pPr algn="l" fontAlgn="b"/>
                      <a:endParaRPr lang="tr-TR" sz="1100" b="0" i="0" u="none" strike="noStrike">
                        <a:solidFill>
                          <a:srgbClr val="000000"/>
                        </a:solidFill>
                        <a:effectLst/>
                        <a:latin typeface="Calibri"/>
                      </a:endParaRPr>
                    </a:p>
                  </a:txBody>
                  <a:tcPr marL="9525" marR="9525" marT="9525" marB="0" anchor="b">
                    <a:lnL>
                      <a:noFill/>
                    </a:lnL>
                    <a:lnR>
                      <a:noFill/>
                    </a:lnR>
                    <a:lnT>
                      <a:noFill/>
                    </a:lnT>
                    <a:lnB>
                      <a:noFill/>
                    </a:lnB>
                  </a:tcPr>
                </a:tc>
                <a:tc>
                  <a:txBody>
                    <a:bodyPr/>
                    <a:lstStyle/>
                    <a:p>
                      <a:pPr algn="l" fontAlgn="b"/>
                      <a:endParaRPr lang="tr-TR" sz="1100" b="0" i="0" u="none" strike="noStrike" dirty="0">
                        <a:solidFill>
                          <a:srgbClr val="000000"/>
                        </a:solidFill>
                        <a:effectLst/>
                        <a:latin typeface="Calibri"/>
                      </a:endParaRPr>
                    </a:p>
                  </a:txBody>
                  <a:tcPr marL="9525" marR="9525" marT="9525" marB="0" anchor="b">
                    <a:lnL>
                      <a:noFill/>
                    </a:lnL>
                    <a:lnR>
                      <a:noFill/>
                    </a:lnR>
                    <a:lnT>
                      <a:noFill/>
                    </a:lnT>
                    <a:lnB>
                      <a:noFill/>
                    </a:lnB>
                  </a:tcPr>
                </a:tc>
              </a:tr>
            </a:tbl>
          </a:graphicData>
        </a:graphic>
      </p:graphicFrame>
    </p:spTree>
    <p:extLst>
      <p:ext uri="{BB962C8B-B14F-4D97-AF65-F5344CB8AC3E}">
        <p14:creationId xmlns:p14="http://schemas.microsoft.com/office/powerpoint/2010/main" val="1534678439"/>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755576" y="404664"/>
            <a:ext cx="7448932" cy="432048"/>
          </a:xfrm>
        </p:spPr>
        <p:style>
          <a:lnRef idx="3">
            <a:schemeClr val="lt1"/>
          </a:lnRef>
          <a:fillRef idx="1">
            <a:schemeClr val="accent5"/>
          </a:fillRef>
          <a:effectRef idx="1">
            <a:schemeClr val="accent5"/>
          </a:effectRef>
          <a:fontRef idx="minor">
            <a:schemeClr val="lt1"/>
          </a:fontRef>
        </p:style>
        <p:txBody>
          <a:bodyPr/>
          <a:lstStyle/>
          <a:p>
            <a:r>
              <a:rPr lang="tr-TR" sz="1800" cap="none" dirty="0" smtClean="0"/>
              <a:t>DOĞAL HAYATI KORUMA</a:t>
            </a:r>
            <a:endParaRPr lang="tr-TR" sz="1800" cap="none" dirty="0"/>
          </a:p>
        </p:txBody>
      </p:sp>
      <p:sp>
        <p:nvSpPr>
          <p:cNvPr id="3" name="İçerik Yer Tutucusu 2"/>
          <p:cNvSpPr>
            <a:spLocks noGrp="1"/>
          </p:cNvSpPr>
          <p:nvPr>
            <p:ph idx="1"/>
          </p:nvPr>
        </p:nvSpPr>
        <p:spPr>
          <a:xfrm>
            <a:off x="539552" y="980728"/>
            <a:ext cx="8064896" cy="3699749"/>
          </a:xfrm>
        </p:spPr>
        <p:style>
          <a:lnRef idx="1">
            <a:schemeClr val="accent5"/>
          </a:lnRef>
          <a:fillRef idx="2">
            <a:schemeClr val="accent5"/>
          </a:fillRef>
          <a:effectRef idx="1">
            <a:schemeClr val="accent5"/>
          </a:effectRef>
          <a:fontRef idx="minor">
            <a:schemeClr val="dk1"/>
          </a:fontRef>
        </p:style>
        <p:txBody>
          <a:bodyPr>
            <a:normAutofit/>
          </a:bodyPr>
          <a:lstStyle/>
          <a:p>
            <a:r>
              <a:rPr lang="tr-TR" dirty="0">
                <a:latin typeface="Calibri" panose="020F0502020204030204" pitchFamily="34" charset="0"/>
              </a:rPr>
              <a:t>Çevrede bulunan vahşi veya evcil hayvanların korunması, sağlık, bakım ve beslenmeleri </a:t>
            </a:r>
            <a:r>
              <a:rPr lang="tr-TR" dirty="0" smtClean="0">
                <a:latin typeface="Calibri" panose="020F0502020204030204" pitchFamily="34" charset="0"/>
              </a:rPr>
              <a:t>ile</a:t>
            </a:r>
          </a:p>
          <a:p>
            <a:r>
              <a:rPr lang="tr-TR" dirty="0" smtClean="0">
                <a:latin typeface="Calibri" panose="020F0502020204030204" pitchFamily="34" charset="0"/>
              </a:rPr>
              <a:t>ilgili </a:t>
            </a:r>
            <a:r>
              <a:rPr lang="tr-TR" dirty="0">
                <a:latin typeface="Calibri" panose="020F0502020204030204" pitchFamily="34" charset="0"/>
              </a:rPr>
              <a:t>çalışmalar yapılmaktadır</a:t>
            </a:r>
            <a:r>
              <a:rPr lang="tr-TR" dirty="0" smtClean="0">
                <a:latin typeface="Calibri" panose="020F0502020204030204" pitchFamily="34" charset="0"/>
              </a:rPr>
              <a:t>.</a:t>
            </a:r>
          </a:p>
          <a:p>
            <a:r>
              <a:rPr lang="tr-TR" dirty="0" smtClean="0">
                <a:latin typeface="Calibri" panose="020F0502020204030204" pitchFamily="34" charset="0"/>
              </a:rPr>
              <a:t>Otelimizde kuş evleri ve </a:t>
            </a:r>
            <a:r>
              <a:rPr lang="tr-TR" dirty="0">
                <a:latin typeface="Calibri" panose="020F0502020204030204" pitchFamily="34" charset="0"/>
              </a:rPr>
              <a:t>kedi evleri bulunmaktadır; misafirlerimizin de desteğiyle </a:t>
            </a:r>
            <a:r>
              <a:rPr lang="tr-TR" dirty="0" smtClean="0">
                <a:latin typeface="Calibri" panose="020F0502020204030204" pitchFamily="34" charset="0"/>
              </a:rPr>
              <a:t>küçük</a:t>
            </a:r>
          </a:p>
          <a:p>
            <a:r>
              <a:rPr lang="tr-TR" dirty="0" smtClean="0">
                <a:latin typeface="Calibri" panose="020F0502020204030204" pitchFamily="34" charset="0"/>
              </a:rPr>
              <a:t>hayvan </a:t>
            </a:r>
            <a:r>
              <a:rPr lang="tr-TR" dirty="0">
                <a:latin typeface="Calibri" panose="020F0502020204030204" pitchFamily="34" charset="0"/>
              </a:rPr>
              <a:t>dostlarımızın bakımını </a:t>
            </a:r>
            <a:r>
              <a:rPr lang="tr-TR" dirty="0" smtClean="0">
                <a:latin typeface="Calibri" panose="020F0502020204030204" pitchFamily="34" charset="0"/>
              </a:rPr>
              <a:t>yapıyoruz.</a:t>
            </a:r>
          </a:p>
          <a:p>
            <a:r>
              <a:rPr lang="tr-TR" dirty="0">
                <a:latin typeface="Calibri" panose="020F0502020204030204" pitchFamily="34" charset="0"/>
              </a:rPr>
              <a:t>Sahillerimizin daha temiz olabilmesi için plaj görevlilerimize eğitimler veriyor, </a:t>
            </a:r>
            <a:r>
              <a:rPr lang="tr-TR" dirty="0" smtClean="0">
                <a:latin typeface="Calibri" panose="020F0502020204030204" pitchFamily="34" charset="0"/>
              </a:rPr>
              <a:t>plajların</a:t>
            </a:r>
          </a:p>
          <a:p>
            <a:r>
              <a:rPr lang="tr-TR" dirty="0">
                <a:latin typeface="Calibri" panose="020F0502020204030204" pitchFamily="34" charset="0"/>
              </a:rPr>
              <a:t>t</a:t>
            </a:r>
            <a:r>
              <a:rPr lang="tr-TR" dirty="0" smtClean="0">
                <a:latin typeface="Calibri" panose="020F0502020204030204" pitchFamily="34" charset="0"/>
              </a:rPr>
              <a:t>emizliğini </a:t>
            </a:r>
            <a:r>
              <a:rPr lang="tr-TR" dirty="0">
                <a:latin typeface="Calibri" panose="020F0502020204030204" pitchFamily="34" charset="0"/>
              </a:rPr>
              <a:t>kontrol ediyoruz. </a:t>
            </a:r>
            <a:endParaRPr lang="tr-TR" dirty="0" smtClean="0">
              <a:latin typeface="Calibri" panose="020F0502020204030204" pitchFamily="34" charset="0"/>
            </a:endParaRPr>
          </a:p>
          <a:p>
            <a:r>
              <a:rPr lang="tr-TR" dirty="0" smtClean="0">
                <a:latin typeface="Calibri" panose="020F0502020204030204" pitchFamily="34" charset="0"/>
              </a:rPr>
              <a:t>Kendi tesisimizde </a:t>
            </a:r>
            <a:r>
              <a:rPr lang="tr-TR" dirty="0">
                <a:latin typeface="Calibri" panose="020F0502020204030204" pitchFamily="34" charset="0"/>
              </a:rPr>
              <a:t>düzenli mıntıka temizliği yapıyoruz</a:t>
            </a:r>
            <a:r>
              <a:rPr lang="tr-TR" dirty="0" smtClean="0">
                <a:latin typeface="Calibri" panose="020F0502020204030204" pitchFamily="34" charset="0"/>
              </a:rPr>
              <a:t>.</a:t>
            </a:r>
          </a:p>
          <a:p>
            <a:r>
              <a:rPr lang="tr-TR" dirty="0" err="1" smtClean="0">
                <a:latin typeface="Calibri" panose="020F0502020204030204" pitchFamily="34" charset="0"/>
              </a:rPr>
              <a:t>TEMA’ya</a:t>
            </a:r>
            <a:r>
              <a:rPr lang="tr-TR" dirty="0" smtClean="0">
                <a:latin typeface="Calibri" panose="020F0502020204030204" pitchFamily="34" charset="0"/>
              </a:rPr>
              <a:t>  </a:t>
            </a:r>
            <a:r>
              <a:rPr lang="tr-TR" dirty="0">
                <a:latin typeface="Calibri" panose="020F0502020204030204" pitchFamily="34" charset="0"/>
              </a:rPr>
              <a:t>ve Dünya Doğayı Koruma </a:t>
            </a:r>
            <a:r>
              <a:rPr lang="tr-TR" dirty="0" smtClean="0">
                <a:latin typeface="Calibri" panose="020F0502020204030204" pitchFamily="34" charset="0"/>
              </a:rPr>
              <a:t>Vakfı ‘</a:t>
            </a:r>
            <a:r>
              <a:rPr lang="tr-TR" dirty="0" err="1" smtClean="0">
                <a:latin typeface="Calibri" panose="020F0502020204030204" pitchFamily="34" charset="0"/>
              </a:rPr>
              <a:t>na</a:t>
            </a:r>
            <a:r>
              <a:rPr lang="tr-TR" dirty="0" smtClean="0">
                <a:latin typeface="Calibri" panose="020F0502020204030204" pitchFamily="34" charset="0"/>
              </a:rPr>
              <a:t> (WWF) bağış yaparak doğamızı korumaya</a:t>
            </a:r>
          </a:p>
          <a:p>
            <a:r>
              <a:rPr lang="tr-TR" dirty="0">
                <a:latin typeface="Calibri" panose="020F0502020204030204" pitchFamily="34" charset="0"/>
              </a:rPr>
              <a:t>y</a:t>
            </a:r>
            <a:r>
              <a:rPr lang="tr-TR" dirty="0" smtClean="0">
                <a:latin typeface="Calibri" panose="020F0502020204030204" pitchFamily="34" charset="0"/>
              </a:rPr>
              <a:t>önelik çalışmalar yapıyoruz.</a:t>
            </a:r>
          </a:p>
          <a:p>
            <a:r>
              <a:rPr lang="tr-TR" dirty="0" smtClean="0">
                <a:latin typeface="Calibri" panose="020F0502020204030204" pitchFamily="34" charset="0"/>
              </a:rPr>
              <a:t>Otelimizde bulunan bitkileri isimlendiriyor personelimize ve misafirlerimize tanıtıyoruz.</a:t>
            </a:r>
          </a:p>
        </p:txBody>
      </p:sp>
    </p:spTree>
    <p:extLst>
      <p:ext uri="{BB962C8B-B14F-4D97-AF65-F5344CB8AC3E}">
        <p14:creationId xmlns:p14="http://schemas.microsoft.com/office/powerpoint/2010/main" val="152199209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683568" y="116632"/>
            <a:ext cx="7520940" cy="548640"/>
          </a:xfrm>
        </p:spPr>
        <p:style>
          <a:lnRef idx="3">
            <a:schemeClr val="lt1"/>
          </a:lnRef>
          <a:fillRef idx="1">
            <a:schemeClr val="accent5"/>
          </a:fillRef>
          <a:effectRef idx="1">
            <a:schemeClr val="accent5"/>
          </a:effectRef>
          <a:fontRef idx="minor">
            <a:schemeClr val="lt1"/>
          </a:fontRef>
        </p:style>
        <p:txBody>
          <a:bodyPr/>
          <a:lstStyle/>
          <a:p>
            <a:r>
              <a:rPr lang="tr-TR" b="1" i="1" dirty="0" smtClean="0"/>
              <a:t>İÇİNDEKİLER</a:t>
            </a:r>
            <a:endParaRPr lang="tr-TR" b="1" i="1" dirty="0"/>
          </a:p>
        </p:txBody>
      </p:sp>
      <p:sp>
        <p:nvSpPr>
          <p:cNvPr id="3" name="İçerik Yer Tutucusu 2"/>
          <p:cNvSpPr>
            <a:spLocks noGrp="1"/>
          </p:cNvSpPr>
          <p:nvPr>
            <p:ph idx="1"/>
          </p:nvPr>
        </p:nvSpPr>
        <p:spPr>
          <a:xfrm>
            <a:off x="611560" y="836712"/>
            <a:ext cx="7732340" cy="4032448"/>
          </a:xfrm>
        </p:spPr>
        <p:style>
          <a:lnRef idx="1">
            <a:schemeClr val="accent5"/>
          </a:lnRef>
          <a:fillRef idx="2">
            <a:schemeClr val="accent5"/>
          </a:fillRef>
          <a:effectRef idx="1">
            <a:schemeClr val="accent5"/>
          </a:effectRef>
          <a:fontRef idx="minor">
            <a:schemeClr val="dk1"/>
          </a:fontRef>
        </p:style>
        <p:txBody>
          <a:bodyPr>
            <a:normAutofit/>
          </a:bodyPr>
          <a:lstStyle/>
          <a:p>
            <a:pPr>
              <a:buFont typeface="Arial" panose="020B0604020202020204" pitchFamily="34" charset="0"/>
              <a:buChar char="•"/>
            </a:pPr>
            <a:r>
              <a:rPr lang="tr-TR" dirty="0" smtClean="0">
                <a:latin typeface="Arial" panose="020B0604020202020204" pitchFamily="34" charset="0"/>
                <a:cs typeface="Arial" panose="020B0604020202020204" pitchFamily="34" charset="0"/>
              </a:rPr>
              <a:t>Sürdürülebilirlik Raporu Hakkında</a:t>
            </a:r>
          </a:p>
          <a:p>
            <a:pPr>
              <a:buFont typeface="Arial" panose="020B0604020202020204" pitchFamily="34" charset="0"/>
              <a:buChar char="•"/>
            </a:pPr>
            <a:r>
              <a:rPr lang="tr-TR" dirty="0" smtClean="0">
                <a:latin typeface="Arial" panose="020B0604020202020204" pitchFamily="34" charset="0"/>
                <a:cs typeface="Arial" panose="020B0604020202020204" pitchFamily="34" charset="0"/>
              </a:rPr>
              <a:t>Sürdürülebilirlik Ekibimiz</a:t>
            </a:r>
          </a:p>
          <a:p>
            <a:pPr>
              <a:buFont typeface="Arial" panose="020B0604020202020204" pitchFamily="34" charset="0"/>
              <a:buChar char="•"/>
            </a:pPr>
            <a:r>
              <a:rPr lang="tr-TR" dirty="0" smtClean="0">
                <a:latin typeface="Arial" panose="020B0604020202020204" pitchFamily="34" charset="0"/>
                <a:cs typeface="Arial" panose="020B0604020202020204" pitchFamily="34" charset="0"/>
              </a:rPr>
              <a:t>Hakkımızda</a:t>
            </a:r>
          </a:p>
          <a:p>
            <a:pPr>
              <a:buFont typeface="Arial" panose="020B0604020202020204" pitchFamily="34" charset="0"/>
              <a:buChar char="•"/>
            </a:pPr>
            <a:r>
              <a:rPr lang="tr-TR" dirty="0" smtClean="0">
                <a:latin typeface="Arial" panose="020B0604020202020204" pitchFamily="34" charset="0"/>
                <a:cs typeface="Arial" panose="020B0604020202020204" pitchFamily="34" charset="0"/>
              </a:rPr>
              <a:t>Sürdürülebilirlik Mesajımız</a:t>
            </a:r>
          </a:p>
          <a:p>
            <a:pPr>
              <a:buFont typeface="Arial" panose="020B0604020202020204" pitchFamily="34" charset="0"/>
              <a:buChar char="•"/>
            </a:pPr>
            <a:r>
              <a:rPr lang="tr-TR" dirty="0" smtClean="0">
                <a:latin typeface="Arial" panose="020B0604020202020204" pitchFamily="34" charset="0"/>
                <a:cs typeface="Arial" panose="020B0604020202020204" pitchFamily="34" charset="0"/>
              </a:rPr>
              <a:t>Değerlerimiz, Misyonumuz ve Vizyonumuz</a:t>
            </a:r>
          </a:p>
          <a:p>
            <a:pPr>
              <a:buFont typeface="Arial" panose="020B0604020202020204" pitchFamily="34" charset="0"/>
              <a:buChar char="•"/>
            </a:pPr>
            <a:r>
              <a:rPr lang="tr-TR" dirty="0" smtClean="0">
                <a:latin typeface="Arial" panose="020B0604020202020204" pitchFamily="34" charset="0"/>
                <a:cs typeface="Arial" panose="020B0604020202020204" pitchFamily="34" charset="0"/>
              </a:rPr>
              <a:t>Politikalarımız</a:t>
            </a:r>
          </a:p>
          <a:p>
            <a:pPr marL="285750" indent="-285750">
              <a:buFont typeface="Wingdings" panose="05000000000000000000" pitchFamily="2" charset="2"/>
              <a:buChar char="Ø"/>
            </a:pPr>
            <a:r>
              <a:rPr lang="tr-TR" dirty="0" smtClean="0">
                <a:latin typeface="Arial" panose="020B0604020202020204" pitchFamily="34" charset="0"/>
                <a:cs typeface="Arial" panose="020B0604020202020204" pitchFamily="34" charset="0"/>
              </a:rPr>
              <a:t>       Sürdürülebilirlik </a:t>
            </a:r>
            <a:r>
              <a:rPr lang="tr-TR" dirty="0">
                <a:latin typeface="Arial" panose="020B0604020202020204" pitchFamily="34" charset="0"/>
                <a:cs typeface="Arial" panose="020B0604020202020204" pitchFamily="34" charset="0"/>
              </a:rPr>
              <a:t>P</a:t>
            </a:r>
            <a:r>
              <a:rPr lang="tr-TR" dirty="0" smtClean="0">
                <a:latin typeface="Arial" panose="020B0604020202020204" pitchFamily="34" charset="0"/>
                <a:cs typeface="Arial" panose="020B0604020202020204" pitchFamily="34" charset="0"/>
              </a:rPr>
              <a:t>olitikamız</a:t>
            </a:r>
          </a:p>
          <a:p>
            <a:pPr marL="0" indent="0"/>
            <a:r>
              <a:rPr lang="tr-TR" dirty="0" smtClean="0">
                <a:latin typeface="Arial" panose="020B0604020202020204" pitchFamily="34" charset="0"/>
                <a:cs typeface="Arial" panose="020B0604020202020204" pitchFamily="34" charset="0"/>
              </a:rPr>
              <a:t>       </a:t>
            </a:r>
            <a:endParaRPr lang="tr-TR" dirty="0" smtClean="0">
              <a:latin typeface="Arial" panose="020B0604020202020204" pitchFamily="34" charset="0"/>
              <a:cs typeface="Arial" panose="020B0604020202020204" pitchFamily="34" charset="0"/>
            </a:endParaRPr>
          </a:p>
          <a:p>
            <a:pPr>
              <a:buFont typeface="Arial" panose="020B0604020202020204" pitchFamily="34" charset="0"/>
              <a:buChar char="•"/>
            </a:pPr>
            <a:endParaRPr lang="tr-TR" dirty="0" smtClean="0"/>
          </a:p>
          <a:p>
            <a:pPr>
              <a:buFont typeface="Arial" panose="020B0604020202020204" pitchFamily="34" charset="0"/>
              <a:buChar char="•"/>
            </a:pPr>
            <a:endParaRPr lang="tr-TR" dirty="0" smtClean="0"/>
          </a:p>
          <a:p>
            <a:pPr>
              <a:buFont typeface="Arial" panose="020B0604020202020204" pitchFamily="34" charset="0"/>
              <a:buChar char="•"/>
            </a:pPr>
            <a:endParaRPr lang="tr-TR" dirty="0" smtClean="0"/>
          </a:p>
          <a:p>
            <a:pPr>
              <a:buFont typeface="Arial" panose="020B0604020202020204" pitchFamily="34" charset="0"/>
              <a:buChar char="•"/>
            </a:pPr>
            <a:endParaRPr lang="tr-TR" dirty="0" smtClean="0"/>
          </a:p>
          <a:p>
            <a:pPr>
              <a:buFont typeface="Arial" panose="020B0604020202020204" pitchFamily="34" charset="0"/>
              <a:buChar char="•"/>
            </a:pPr>
            <a:endParaRPr lang="tr-TR" dirty="0"/>
          </a:p>
        </p:txBody>
      </p:sp>
    </p:spTree>
    <p:extLst>
      <p:ext uri="{BB962C8B-B14F-4D97-AF65-F5344CB8AC3E}">
        <p14:creationId xmlns:p14="http://schemas.microsoft.com/office/powerpoint/2010/main" val="449525358"/>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endParaRPr lang="tr-TR"/>
          </a:p>
        </p:txBody>
      </p:sp>
      <p:pic>
        <p:nvPicPr>
          <p:cNvPr id="4" name="İçerik Yer Tutucusu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79512" y="188639"/>
            <a:ext cx="4032448" cy="3311307"/>
          </a:xfrm>
          <a:prstGeom prst="rect">
            <a:avLst/>
          </a:prstGeom>
        </p:spPr>
      </p:pic>
      <p:pic>
        <p:nvPicPr>
          <p:cNvPr id="5" name="Resim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79512" y="3716887"/>
            <a:ext cx="4032448" cy="3021099"/>
          </a:xfrm>
          <a:prstGeom prst="rect">
            <a:avLst/>
          </a:prstGeom>
        </p:spPr>
      </p:pic>
      <p:pic>
        <p:nvPicPr>
          <p:cNvPr id="6" name="Resim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499991" y="188639"/>
            <a:ext cx="4248472" cy="3360373"/>
          </a:xfrm>
          <a:prstGeom prst="rect">
            <a:avLst/>
          </a:prstGeom>
        </p:spPr>
      </p:pic>
      <p:pic>
        <p:nvPicPr>
          <p:cNvPr id="7" name="Resim 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499992" y="3716887"/>
            <a:ext cx="4248471" cy="3021100"/>
          </a:xfrm>
          <a:prstGeom prst="rect">
            <a:avLst/>
          </a:prstGeom>
        </p:spPr>
      </p:pic>
    </p:spTree>
    <p:extLst>
      <p:ext uri="{BB962C8B-B14F-4D97-AF65-F5344CB8AC3E}">
        <p14:creationId xmlns:p14="http://schemas.microsoft.com/office/powerpoint/2010/main" val="1229338681"/>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683568" y="116632"/>
            <a:ext cx="7516316" cy="326936"/>
          </a:xfrm>
        </p:spPr>
        <p:style>
          <a:lnRef idx="3">
            <a:schemeClr val="lt1"/>
          </a:lnRef>
          <a:fillRef idx="1">
            <a:schemeClr val="accent5"/>
          </a:fillRef>
          <a:effectRef idx="1">
            <a:schemeClr val="accent5"/>
          </a:effectRef>
          <a:fontRef idx="minor">
            <a:schemeClr val="lt1"/>
          </a:fontRef>
        </p:style>
        <p:txBody>
          <a:bodyPr/>
          <a:lstStyle/>
          <a:p>
            <a:r>
              <a:rPr lang="tr-TR" sz="2000" cap="none" dirty="0" smtClean="0">
                <a:latin typeface="Calibri" panose="020F0502020204030204" pitchFamily="34" charset="0"/>
              </a:rPr>
              <a:t>ÇEVRESEL ÖNCELİKLERİMİZ</a:t>
            </a:r>
            <a:endParaRPr lang="tr-TR" sz="2000" cap="none" dirty="0">
              <a:latin typeface="Calibri" panose="020F0502020204030204" pitchFamily="34" charset="0"/>
            </a:endParaRPr>
          </a:p>
        </p:txBody>
      </p:sp>
      <p:sp>
        <p:nvSpPr>
          <p:cNvPr id="3" name="İçerik Yer Tutucusu 2"/>
          <p:cNvSpPr>
            <a:spLocks noGrp="1"/>
          </p:cNvSpPr>
          <p:nvPr>
            <p:ph idx="1"/>
          </p:nvPr>
        </p:nvSpPr>
        <p:spPr>
          <a:xfrm>
            <a:off x="611560" y="620688"/>
            <a:ext cx="7920880" cy="4059789"/>
          </a:xfrm>
        </p:spPr>
        <p:style>
          <a:lnRef idx="1">
            <a:schemeClr val="accent5"/>
          </a:lnRef>
          <a:fillRef idx="2">
            <a:schemeClr val="accent5"/>
          </a:fillRef>
          <a:effectRef idx="1">
            <a:schemeClr val="accent5"/>
          </a:effectRef>
          <a:fontRef idx="minor">
            <a:schemeClr val="dk1"/>
          </a:fontRef>
        </p:style>
        <p:txBody>
          <a:bodyPr>
            <a:normAutofit fontScale="92500" lnSpcReduction="10000"/>
          </a:bodyPr>
          <a:lstStyle/>
          <a:p>
            <a:r>
              <a:rPr lang="tr-TR" b="0" dirty="0">
                <a:latin typeface="Calibri" panose="020F0502020204030204" pitchFamily="34" charset="0"/>
              </a:rPr>
              <a:t>Atık miktarının azaltılması amacıyla satın alma sürecinde daha büyük ambalajlı </a:t>
            </a:r>
            <a:r>
              <a:rPr lang="tr-TR" b="0" dirty="0" smtClean="0">
                <a:latin typeface="Calibri" panose="020F0502020204030204" pitchFamily="34" charset="0"/>
              </a:rPr>
              <a:t>ürünler</a:t>
            </a:r>
          </a:p>
          <a:p>
            <a:r>
              <a:rPr lang="tr-TR" b="0" dirty="0" smtClean="0">
                <a:latin typeface="Calibri" panose="020F0502020204030204" pitchFamily="34" charset="0"/>
              </a:rPr>
              <a:t>seçilmekte</a:t>
            </a:r>
            <a:r>
              <a:rPr lang="tr-TR" b="0" dirty="0">
                <a:latin typeface="Calibri" panose="020F0502020204030204" pitchFamily="34" charset="0"/>
              </a:rPr>
              <a:t>, küçük gramajlı ürünlerin kullanımı zorunlu durumlar dışında </a:t>
            </a:r>
            <a:r>
              <a:rPr lang="tr-TR" b="0" dirty="0" smtClean="0">
                <a:latin typeface="Calibri" panose="020F0502020204030204" pitchFamily="34" charset="0"/>
              </a:rPr>
              <a:t>tercih</a:t>
            </a:r>
          </a:p>
          <a:p>
            <a:r>
              <a:rPr lang="tr-TR" b="0" dirty="0" smtClean="0">
                <a:latin typeface="Calibri" panose="020F0502020204030204" pitchFamily="34" charset="0"/>
              </a:rPr>
              <a:t>edilmemektedir</a:t>
            </a:r>
            <a:r>
              <a:rPr lang="tr-TR" b="0" dirty="0">
                <a:latin typeface="Calibri" panose="020F0502020204030204" pitchFamily="34" charset="0"/>
              </a:rPr>
              <a:t>. Ayrıca mümkün olduğu kadar tekrar kullanılabilir ürünler ilk </a:t>
            </a:r>
            <a:r>
              <a:rPr lang="tr-TR" b="0" dirty="0" smtClean="0">
                <a:latin typeface="Calibri" panose="020F0502020204030204" pitchFamily="34" charset="0"/>
              </a:rPr>
              <a:t>tercih</a:t>
            </a:r>
          </a:p>
          <a:p>
            <a:r>
              <a:rPr lang="tr-TR" b="0" dirty="0" smtClean="0">
                <a:latin typeface="Calibri" panose="020F0502020204030204" pitchFamily="34" charset="0"/>
              </a:rPr>
              <a:t>sebebimizdir</a:t>
            </a:r>
            <a:r>
              <a:rPr lang="tr-TR" b="0" dirty="0">
                <a:latin typeface="Calibri" panose="020F0502020204030204" pitchFamily="34" charset="0"/>
              </a:rPr>
              <a:t>. </a:t>
            </a:r>
            <a:endParaRPr lang="tr-TR" b="0" dirty="0" smtClean="0">
              <a:latin typeface="Calibri" panose="020F0502020204030204" pitchFamily="34" charset="0"/>
            </a:endParaRPr>
          </a:p>
          <a:p>
            <a:r>
              <a:rPr lang="tr-TR" b="0" dirty="0">
                <a:latin typeface="Calibri" panose="020F0502020204030204" pitchFamily="34" charset="0"/>
              </a:rPr>
              <a:t>Tehlikeli atıkların azaltılmasına yönelik olarak cıva içeren ve daha kısa ömürlü olan </a:t>
            </a:r>
            <a:r>
              <a:rPr lang="tr-TR" b="0" dirty="0" smtClean="0">
                <a:latin typeface="Calibri" panose="020F0502020204030204" pitchFamily="34" charset="0"/>
              </a:rPr>
              <a:t>floresan</a:t>
            </a:r>
          </a:p>
          <a:p>
            <a:r>
              <a:rPr lang="tr-TR" b="0" dirty="0" smtClean="0">
                <a:latin typeface="Calibri" panose="020F0502020204030204" pitchFamily="34" charset="0"/>
              </a:rPr>
              <a:t>aydınlatmalar </a:t>
            </a:r>
            <a:r>
              <a:rPr lang="tr-TR" b="0" dirty="0">
                <a:latin typeface="Calibri" panose="020F0502020204030204" pitchFamily="34" charset="0"/>
              </a:rPr>
              <a:t>yerine, kullanılabilir birçok bölümde daha uzun ömürlü </a:t>
            </a:r>
            <a:r>
              <a:rPr lang="tr-TR" b="0" dirty="0" err="1">
                <a:latin typeface="Calibri" panose="020F0502020204030204" pitchFamily="34" charset="0"/>
              </a:rPr>
              <a:t>Led</a:t>
            </a:r>
            <a:r>
              <a:rPr lang="tr-TR" b="0" dirty="0">
                <a:latin typeface="Calibri" panose="020F0502020204030204" pitchFamily="34" charset="0"/>
              </a:rPr>
              <a:t> </a:t>
            </a:r>
            <a:r>
              <a:rPr lang="tr-TR" b="0" dirty="0" smtClean="0">
                <a:latin typeface="Calibri" panose="020F0502020204030204" pitchFamily="34" charset="0"/>
              </a:rPr>
              <a:t>aydınlatmalar</a:t>
            </a:r>
          </a:p>
          <a:p>
            <a:r>
              <a:rPr lang="tr-TR" b="0" dirty="0" smtClean="0">
                <a:latin typeface="Calibri" panose="020F0502020204030204" pitchFamily="34" charset="0"/>
              </a:rPr>
              <a:t>kullanılmaktadır. </a:t>
            </a:r>
            <a:r>
              <a:rPr lang="tr-TR" b="0" dirty="0" err="1" smtClean="0">
                <a:latin typeface="Calibri" panose="020F0502020204030204" pitchFamily="34" charset="0"/>
              </a:rPr>
              <a:t>Led</a:t>
            </a:r>
            <a:r>
              <a:rPr lang="tr-TR" b="0" dirty="0" smtClean="0">
                <a:latin typeface="Calibri" panose="020F0502020204030204" pitchFamily="34" charset="0"/>
              </a:rPr>
              <a:t> kullanımı olmayan alanlarla ise </a:t>
            </a:r>
            <a:r>
              <a:rPr lang="tr-TR" b="0" dirty="0" err="1" smtClean="0">
                <a:latin typeface="Calibri" panose="020F0502020204030204" pitchFamily="34" charset="0"/>
              </a:rPr>
              <a:t>timer</a:t>
            </a:r>
            <a:r>
              <a:rPr lang="tr-TR" b="0" dirty="0" smtClean="0">
                <a:latin typeface="Calibri" panose="020F0502020204030204" pitchFamily="34" charset="0"/>
              </a:rPr>
              <a:t> ile çalışan tasarruflu </a:t>
            </a:r>
            <a:r>
              <a:rPr lang="tr-TR" b="0" dirty="0" err="1" smtClean="0">
                <a:latin typeface="Calibri" panose="020F0502020204030204" pitchFamily="34" charset="0"/>
              </a:rPr>
              <a:t>ampüller</a:t>
            </a:r>
            <a:r>
              <a:rPr lang="tr-TR" b="0" dirty="0" smtClean="0">
                <a:latin typeface="Calibri" panose="020F0502020204030204" pitchFamily="34" charset="0"/>
              </a:rPr>
              <a:t> tercih</a:t>
            </a:r>
          </a:p>
          <a:p>
            <a:r>
              <a:rPr lang="tr-TR" b="0" dirty="0" smtClean="0">
                <a:latin typeface="Calibri" panose="020F0502020204030204" pitchFamily="34" charset="0"/>
              </a:rPr>
              <a:t>edilmektedir.</a:t>
            </a:r>
          </a:p>
          <a:p>
            <a:r>
              <a:rPr lang="tr-TR" b="0" dirty="0" smtClean="0">
                <a:latin typeface="Calibri" panose="020F0502020204030204" pitchFamily="34" charset="0"/>
              </a:rPr>
              <a:t>Enerji </a:t>
            </a:r>
            <a:r>
              <a:rPr lang="tr-TR" b="0" dirty="0">
                <a:latin typeface="Calibri" panose="020F0502020204030204" pitchFamily="34" charset="0"/>
              </a:rPr>
              <a:t>tüketimin azaltılmasına yönelik olarak, değişen cihazlarda enerji verimliliği </a:t>
            </a:r>
            <a:r>
              <a:rPr lang="tr-TR" b="0" dirty="0" smtClean="0">
                <a:latin typeface="Calibri" panose="020F0502020204030204" pitchFamily="34" charset="0"/>
              </a:rPr>
              <a:t>yüksek</a:t>
            </a:r>
          </a:p>
          <a:p>
            <a:r>
              <a:rPr lang="tr-TR" b="0" dirty="0" smtClean="0">
                <a:latin typeface="Calibri" panose="020F0502020204030204" pitchFamily="34" charset="0"/>
              </a:rPr>
              <a:t>cihazların </a:t>
            </a:r>
            <a:r>
              <a:rPr lang="tr-TR" b="0" dirty="0">
                <a:latin typeface="Calibri" panose="020F0502020204030204" pitchFamily="34" charset="0"/>
              </a:rPr>
              <a:t>alımına özen gösterilmektedir</a:t>
            </a:r>
            <a:r>
              <a:rPr lang="tr-TR" b="0" dirty="0" smtClean="0">
                <a:latin typeface="Calibri" panose="020F0502020204030204" pitchFamily="34" charset="0"/>
              </a:rPr>
              <a:t>.</a:t>
            </a:r>
          </a:p>
          <a:p>
            <a:r>
              <a:rPr lang="tr-TR" b="0" dirty="0">
                <a:latin typeface="Calibri" panose="020F0502020204030204" pitchFamily="34" charset="0"/>
              </a:rPr>
              <a:t>Her yıl tüketimlerimizi azaltmak için personelimizi bilinçlendirmeye devam </a:t>
            </a:r>
            <a:r>
              <a:rPr lang="tr-TR" b="0" dirty="0" smtClean="0">
                <a:latin typeface="Calibri" panose="020F0502020204030204" pitchFamily="34" charset="0"/>
              </a:rPr>
              <a:t>ediyoruz</a:t>
            </a:r>
          </a:p>
          <a:p>
            <a:r>
              <a:rPr lang="tr-TR" b="0" dirty="0">
                <a:latin typeface="Calibri" panose="020F0502020204030204" pitchFamily="34" charset="0"/>
              </a:rPr>
              <a:t>Ç</a:t>
            </a:r>
            <a:r>
              <a:rPr lang="tr-TR" b="0" dirty="0" smtClean="0">
                <a:latin typeface="Calibri" panose="020F0502020204030204" pitchFamily="34" charset="0"/>
              </a:rPr>
              <a:t>evre </a:t>
            </a:r>
            <a:r>
              <a:rPr lang="tr-TR" b="0" dirty="0">
                <a:latin typeface="Calibri" panose="020F0502020204030204" pitchFamily="34" charset="0"/>
              </a:rPr>
              <a:t>yönetimi konularında danışman firmamız tarafından tüm departman çalışanlarıyla </a:t>
            </a:r>
            <a:r>
              <a:rPr lang="tr-TR" b="0" dirty="0" smtClean="0">
                <a:latin typeface="Calibri" panose="020F0502020204030204" pitchFamily="34" charset="0"/>
              </a:rPr>
              <a:t>eğitimler</a:t>
            </a:r>
          </a:p>
          <a:p>
            <a:r>
              <a:rPr lang="tr-TR" b="0" dirty="0">
                <a:latin typeface="Calibri" panose="020F0502020204030204" pitchFamily="34" charset="0"/>
              </a:rPr>
              <a:t>v</a:t>
            </a:r>
            <a:r>
              <a:rPr lang="tr-TR" b="0" dirty="0" smtClean="0">
                <a:latin typeface="Calibri" panose="020F0502020204030204" pitchFamily="34" charset="0"/>
              </a:rPr>
              <a:t>e</a:t>
            </a:r>
            <a:r>
              <a:rPr lang="tr-TR" b="0" dirty="0" smtClean="0">
                <a:latin typeface="Calibri" panose="020F0502020204030204" pitchFamily="34" charset="0"/>
              </a:rPr>
              <a:t> </a:t>
            </a:r>
            <a:r>
              <a:rPr lang="tr-TR" b="0" dirty="0" smtClean="0">
                <a:latin typeface="Calibri" panose="020F0502020204030204" pitchFamily="34" charset="0"/>
              </a:rPr>
              <a:t>toplantılar </a:t>
            </a:r>
            <a:r>
              <a:rPr lang="tr-TR" b="0" dirty="0">
                <a:latin typeface="Calibri" panose="020F0502020204030204" pitchFamily="34" charset="0"/>
              </a:rPr>
              <a:t>yapılmış ve bu toplantılar kayıt altına alınmıştır.</a:t>
            </a:r>
          </a:p>
        </p:txBody>
      </p:sp>
    </p:spTree>
    <p:extLst>
      <p:ext uri="{BB962C8B-B14F-4D97-AF65-F5344CB8AC3E}">
        <p14:creationId xmlns:p14="http://schemas.microsoft.com/office/powerpoint/2010/main" val="4017899244"/>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827584" y="404664"/>
            <a:ext cx="7376924" cy="360040"/>
          </a:xfrm>
        </p:spPr>
        <p:style>
          <a:lnRef idx="3">
            <a:schemeClr val="lt1"/>
          </a:lnRef>
          <a:fillRef idx="1">
            <a:schemeClr val="accent5"/>
          </a:fillRef>
          <a:effectRef idx="1">
            <a:schemeClr val="accent5"/>
          </a:effectRef>
          <a:fontRef idx="minor">
            <a:schemeClr val="lt1"/>
          </a:fontRef>
        </p:style>
        <p:txBody>
          <a:bodyPr/>
          <a:lstStyle/>
          <a:p>
            <a:r>
              <a:rPr lang="tr-TR" sz="1800" cap="none" dirty="0" smtClean="0">
                <a:latin typeface="Calibri" panose="020F0502020204030204" pitchFamily="34" charset="0"/>
              </a:rPr>
              <a:t>ÇALIŞMA HAYATIMIZ</a:t>
            </a:r>
            <a:endParaRPr lang="tr-TR" sz="1800" cap="none" dirty="0">
              <a:latin typeface="Calibri" panose="020F0502020204030204" pitchFamily="34" charset="0"/>
            </a:endParaRPr>
          </a:p>
        </p:txBody>
      </p:sp>
      <p:sp>
        <p:nvSpPr>
          <p:cNvPr id="3" name="İçerik Yer Tutucusu 2"/>
          <p:cNvSpPr>
            <a:spLocks noGrp="1"/>
          </p:cNvSpPr>
          <p:nvPr>
            <p:ph idx="1"/>
          </p:nvPr>
        </p:nvSpPr>
        <p:spPr>
          <a:xfrm>
            <a:off x="755576" y="980728"/>
            <a:ext cx="7588324" cy="3699749"/>
          </a:xfrm>
        </p:spPr>
        <p:style>
          <a:lnRef idx="1">
            <a:schemeClr val="accent5"/>
          </a:lnRef>
          <a:fillRef idx="2">
            <a:schemeClr val="accent5"/>
          </a:fillRef>
          <a:effectRef idx="1">
            <a:schemeClr val="accent5"/>
          </a:effectRef>
          <a:fontRef idx="minor">
            <a:schemeClr val="dk1"/>
          </a:fontRef>
        </p:style>
        <p:txBody>
          <a:bodyPr/>
          <a:lstStyle/>
          <a:p>
            <a:r>
              <a:rPr lang="tr-TR" b="0" dirty="0" smtClean="0">
                <a:latin typeface="Calibri" panose="020F0502020204030204" pitchFamily="34" charset="0"/>
              </a:rPr>
              <a:t>Ramada </a:t>
            </a:r>
            <a:r>
              <a:rPr lang="tr-TR" b="0" dirty="0">
                <a:latin typeface="Calibri" panose="020F0502020204030204" pitchFamily="34" charset="0"/>
              </a:rPr>
              <a:t>R</a:t>
            </a:r>
            <a:r>
              <a:rPr lang="tr-TR" b="0" dirty="0" smtClean="0">
                <a:latin typeface="Calibri" panose="020F0502020204030204" pitchFamily="34" charset="0"/>
              </a:rPr>
              <a:t>esort </a:t>
            </a:r>
            <a:r>
              <a:rPr lang="tr-TR" b="0" dirty="0" err="1" smtClean="0">
                <a:latin typeface="Calibri" panose="020F0502020204030204" pitchFamily="34" charset="0"/>
              </a:rPr>
              <a:t>by</a:t>
            </a:r>
            <a:r>
              <a:rPr lang="tr-TR" b="0" dirty="0" smtClean="0">
                <a:latin typeface="Calibri" panose="020F0502020204030204" pitchFamily="34" charset="0"/>
              </a:rPr>
              <a:t> </a:t>
            </a:r>
            <a:r>
              <a:rPr lang="tr-TR" b="0" dirty="0" err="1">
                <a:latin typeface="Calibri" panose="020F0502020204030204" pitchFamily="34" charset="0"/>
              </a:rPr>
              <a:t>W</a:t>
            </a:r>
            <a:r>
              <a:rPr lang="tr-TR" b="0" dirty="0" err="1" smtClean="0">
                <a:latin typeface="Calibri" panose="020F0502020204030204" pitchFamily="34" charset="0"/>
              </a:rPr>
              <a:t>yhndam</a:t>
            </a:r>
            <a:r>
              <a:rPr lang="tr-TR" b="0" dirty="0" smtClean="0">
                <a:latin typeface="Calibri" panose="020F0502020204030204" pitchFamily="34" charset="0"/>
              </a:rPr>
              <a:t> </a:t>
            </a:r>
            <a:r>
              <a:rPr lang="tr-TR" b="0" dirty="0">
                <a:latin typeface="Calibri" panose="020F0502020204030204" pitchFamily="34" charset="0"/>
              </a:rPr>
              <a:t>S</a:t>
            </a:r>
            <a:r>
              <a:rPr lang="tr-TR" b="0" dirty="0" smtClean="0">
                <a:latin typeface="Calibri" panose="020F0502020204030204" pitchFamily="34" charset="0"/>
              </a:rPr>
              <a:t>ide </a:t>
            </a:r>
            <a:r>
              <a:rPr lang="tr-TR" b="0" dirty="0" smtClean="0">
                <a:latin typeface="Calibri" panose="020F0502020204030204" pitchFamily="34" charset="0"/>
              </a:rPr>
              <a:t>otel olarak insan haklarına  saygılı bir politika</a:t>
            </a:r>
          </a:p>
          <a:p>
            <a:r>
              <a:rPr lang="tr-TR" b="0" dirty="0" smtClean="0">
                <a:latin typeface="Calibri" panose="020F0502020204030204" pitchFamily="34" charset="0"/>
              </a:rPr>
              <a:t>izlemekteyiz. </a:t>
            </a:r>
            <a:endParaRPr lang="tr-TR" b="0" dirty="0" smtClean="0">
              <a:latin typeface="Calibri" panose="020F0502020204030204" pitchFamily="34" charset="0"/>
            </a:endParaRPr>
          </a:p>
          <a:p>
            <a:r>
              <a:rPr lang="tr-TR" b="0" dirty="0" smtClean="0">
                <a:latin typeface="Calibri" panose="020F0502020204030204" pitchFamily="34" charset="0"/>
              </a:rPr>
              <a:t>İşe </a:t>
            </a:r>
            <a:r>
              <a:rPr lang="tr-TR" b="0" dirty="0" smtClean="0">
                <a:latin typeface="Calibri" panose="020F0502020204030204" pitchFamily="34" charset="0"/>
              </a:rPr>
              <a:t>alım </a:t>
            </a:r>
            <a:r>
              <a:rPr lang="tr-TR" b="0" dirty="0" smtClean="0">
                <a:latin typeface="Calibri" panose="020F0502020204030204" pitchFamily="34" charset="0"/>
              </a:rPr>
              <a:t>süreci </a:t>
            </a:r>
            <a:r>
              <a:rPr lang="tr-TR" b="0" dirty="0" smtClean="0">
                <a:latin typeface="Calibri" panose="020F0502020204030204" pitchFamily="34" charset="0"/>
              </a:rPr>
              <a:t>ve sonrasında ayrımcılık yapmamakta ve yasal haklar her</a:t>
            </a:r>
          </a:p>
          <a:p>
            <a:r>
              <a:rPr lang="tr-TR" b="0" dirty="0" smtClean="0">
                <a:latin typeface="Calibri" panose="020F0502020204030204" pitchFamily="34" charset="0"/>
              </a:rPr>
              <a:t>zaman korunmaktadır.</a:t>
            </a:r>
          </a:p>
          <a:p>
            <a:r>
              <a:rPr lang="tr-TR" b="0" dirty="0" smtClean="0">
                <a:latin typeface="Calibri" panose="020F0502020204030204" pitchFamily="34" charset="0"/>
              </a:rPr>
              <a:t>Tesisimizde çocuk işçi çalıştırılmamakta  ve çocuk işçi çalıştıran firmalarla iş birliği</a:t>
            </a:r>
          </a:p>
          <a:p>
            <a:r>
              <a:rPr lang="tr-TR" b="0" dirty="0" smtClean="0">
                <a:latin typeface="Calibri" panose="020F0502020204030204" pitchFamily="34" charset="0"/>
              </a:rPr>
              <a:t>yapılmamaktadır.</a:t>
            </a:r>
          </a:p>
          <a:p>
            <a:r>
              <a:rPr lang="tr-TR" b="0" dirty="0" smtClean="0">
                <a:latin typeface="Calibri" panose="020F0502020204030204" pitchFamily="34" charset="0"/>
              </a:rPr>
              <a:t>Otelimizde yılda 1 kez tüm çalışanlara çocuk istismarı eğitimi verilmeye başlanmıştır.</a:t>
            </a:r>
            <a:endParaRPr lang="tr-TR" b="0" dirty="0">
              <a:latin typeface="Calibri" panose="020F0502020204030204" pitchFamily="34" charset="0"/>
            </a:endParaRPr>
          </a:p>
        </p:txBody>
      </p:sp>
    </p:spTree>
    <p:extLst>
      <p:ext uri="{BB962C8B-B14F-4D97-AF65-F5344CB8AC3E}">
        <p14:creationId xmlns:p14="http://schemas.microsoft.com/office/powerpoint/2010/main" val="531474470"/>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683568" y="188640"/>
            <a:ext cx="7516316" cy="326936"/>
          </a:xfrm>
        </p:spPr>
        <p:txBody>
          <a:bodyPr/>
          <a:lstStyle/>
          <a:p>
            <a:r>
              <a:rPr lang="tr-TR" sz="2400" b="1" cap="none" dirty="0" smtClean="0">
                <a:latin typeface="Calibri" panose="020F0502020204030204" pitchFamily="34" charset="0"/>
              </a:rPr>
              <a:t>ÇALIŞAN PROFİLİMİZ</a:t>
            </a:r>
            <a:endParaRPr lang="tr-TR" sz="2400" b="1" cap="none" dirty="0">
              <a:latin typeface="Calibri" panose="020F0502020204030204" pitchFamily="34" charset="0"/>
            </a:endParaRPr>
          </a:p>
        </p:txBody>
      </p:sp>
      <p:graphicFrame>
        <p:nvGraphicFramePr>
          <p:cNvPr id="4" name="İçerik Yer Tutucusu 3"/>
          <p:cNvGraphicFramePr>
            <a:graphicFrameLocks noGrp="1"/>
          </p:cNvGraphicFramePr>
          <p:nvPr>
            <p:ph idx="1"/>
            <p:extLst>
              <p:ext uri="{D42A27DB-BD31-4B8C-83A1-F6EECF244321}">
                <p14:modId xmlns:p14="http://schemas.microsoft.com/office/powerpoint/2010/main" val="1272873859"/>
              </p:ext>
            </p:extLst>
          </p:nvPr>
        </p:nvGraphicFramePr>
        <p:xfrm>
          <a:off x="323528" y="980728"/>
          <a:ext cx="4392488" cy="2736304"/>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5" name="Grafik 4"/>
          <p:cNvGraphicFramePr>
            <a:graphicFrameLocks/>
          </p:cNvGraphicFramePr>
          <p:nvPr>
            <p:extLst>
              <p:ext uri="{D42A27DB-BD31-4B8C-83A1-F6EECF244321}">
                <p14:modId xmlns:p14="http://schemas.microsoft.com/office/powerpoint/2010/main" val="550593885"/>
              </p:ext>
            </p:extLst>
          </p:nvPr>
        </p:nvGraphicFramePr>
        <p:xfrm>
          <a:off x="4644008" y="980728"/>
          <a:ext cx="3960440" cy="2736304"/>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146279723"/>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İçerik Yer Tutucusu 3"/>
          <p:cNvGraphicFramePr>
            <a:graphicFrameLocks noGrp="1"/>
          </p:cNvGraphicFramePr>
          <p:nvPr>
            <p:ph idx="1"/>
            <p:extLst>
              <p:ext uri="{D42A27DB-BD31-4B8C-83A1-F6EECF244321}">
                <p14:modId xmlns:p14="http://schemas.microsoft.com/office/powerpoint/2010/main" val="3592083498"/>
              </p:ext>
            </p:extLst>
          </p:nvPr>
        </p:nvGraphicFramePr>
        <p:xfrm>
          <a:off x="4860032" y="980728"/>
          <a:ext cx="4104456" cy="324036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5" name="Grafik 4"/>
          <p:cNvGraphicFramePr>
            <a:graphicFrameLocks/>
          </p:cNvGraphicFramePr>
          <p:nvPr>
            <p:extLst>
              <p:ext uri="{D42A27DB-BD31-4B8C-83A1-F6EECF244321}">
                <p14:modId xmlns:p14="http://schemas.microsoft.com/office/powerpoint/2010/main" val="3768505785"/>
              </p:ext>
            </p:extLst>
          </p:nvPr>
        </p:nvGraphicFramePr>
        <p:xfrm>
          <a:off x="179512" y="980728"/>
          <a:ext cx="4608512" cy="3168352"/>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789517277"/>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827584" y="365760"/>
            <a:ext cx="7516316" cy="398944"/>
          </a:xfrm>
        </p:spPr>
        <p:txBody>
          <a:bodyPr/>
          <a:lstStyle/>
          <a:p>
            <a:r>
              <a:rPr lang="tr-TR" sz="1600" cap="none" dirty="0" smtClean="0">
                <a:latin typeface="Calibri" panose="020F0502020204030204" pitchFamily="34" charset="0"/>
              </a:rPr>
              <a:t>2023 YILI ÇALIŞAN VE YÖNETİCİ BÖLGESEL İSTİHDAM</a:t>
            </a:r>
            <a:endParaRPr lang="tr-TR" sz="1600" cap="none" dirty="0">
              <a:latin typeface="Calibri" panose="020F0502020204030204" pitchFamily="34" charset="0"/>
            </a:endParaRPr>
          </a:p>
        </p:txBody>
      </p:sp>
      <p:graphicFrame>
        <p:nvGraphicFramePr>
          <p:cNvPr id="4" name="İçerik Yer Tutucusu 3"/>
          <p:cNvGraphicFramePr>
            <a:graphicFrameLocks noGrp="1"/>
          </p:cNvGraphicFramePr>
          <p:nvPr>
            <p:ph idx="1"/>
            <p:extLst>
              <p:ext uri="{D42A27DB-BD31-4B8C-83A1-F6EECF244321}">
                <p14:modId xmlns:p14="http://schemas.microsoft.com/office/powerpoint/2010/main" val="4209405683"/>
              </p:ext>
            </p:extLst>
          </p:nvPr>
        </p:nvGraphicFramePr>
        <p:xfrm>
          <a:off x="822325" y="1100138"/>
          <a:ext cx="3461643" cy="3264966"/>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5" name="Grafik 4"/>
          <p:cNvGraphicFramePr>
            <a:graphicFrameLocks/>
          </p:cNvGraphicFramePr>
          <p:nvPr>
            <p:extLst>
              <p:ext uri="{D42A27DB-BD31-4B8C-83A1-F6EECF244321}">
                <p14:modId xmlns:p14="http://schemas.microsoft.com/office/powerpoint/2010/main" val="2634156408"/>
              </p:ext>
            </p:extLst>
          </p:nvPr>
        </p:nvGraphicFramePr>
        <p:xfrm>
          <a:off x="4788024" y="1124744"/>
          <a:ext cx="3744416" cy="3168352"/>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568122513"/>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style>
          <a:lnRef idx="3">
            <a:schemeClr val="lt1"/>
          </a:lnRef>
          <a:fillRef idx="1">
            <a:schemeClr val="accent5"/>
          </a:fillRef>
          <a:effectRef idx="1">
            <a:schemeClr val="accent5"/>
          </a:effectRef>
          <a:fontRef idx="minor">
            <a:schemeClr val="lt1"/>
          </a:fontRef>
        </p:style>
        <p:txBody>
          <a:bodyPr/>
          <a:lstStyle/>
          <a:p>
            <a:r>
              <a:rPr lang="tr-TR" sz="2000" b="1" cap="none" dirty="0" smtClean="0">
                <a:latin typeface="Calibri" panose="020F0502020204030204" pitchFamily="34" charset="0"/>
              </a:rPr>
              <a:t>EĞİTİMLERİMİZ</a:t>
            </a:r>
            <a:endParaRPr lang="tr-TR" sz="2000" b="1" cap="none" dirty="0">
              <a:latin typeface="Calibri" panose="020F0502020204030204" pitchFamily="34" charset="0"/>
            </a:endParaRPr>
          </a:p>
        </p:txBody>
      </p:sp>
      <p:sp>
        <p:nvSpPr>
          <p:cNvPr id="3" name="İçerik Yer Tutucusu 2"/>
          <p:cNvSpPr>
            <a:spLocks noGrp="1"/>
          </p:cNvSpPr>
          <p:nvPr>
            <p:ph idx="1"/>
          </p:nvPr>
        </p:nvSpPr>
        <p:spPr/>
        <p:style>
          <a:lnRef idx="1">
            <a:schemeClr val="accent5"/>
          </a:lnRef>
          <a:fillRef idx="2">
            <a:schemeClr val="accent5"/>
          </a:fillRef>
          <a:effectRef idx="1">
            <a:schemeClr val="accent5"/>
          </a:effectRef>
          <a:fontRef idx="minor">
            <a:schemeClr val="dk1"/>
          </a:fontRef>
        </p:style>
        <p:txBody>
          <a:bodyPr/>
          <a:lstStyle/>
          <a:p>
            <a:r>
              <a:rPr lang="tr-TR" b="0" dirty="0" smtClean="0">
                <a:latin typeface="Calibri" panose="020F0502020204030204" pitchFamily="34" charset="0"/>
              </a:rPr>
              <a:t>Çalışanlarımız işe </a:t>
            </a:r>
            <a:r>
              <a:rPr lang="tr-TR" b="0" dirty="0">
                <a:latin typeface="Calibri" panose="020F0502020204030204" pitchFamily="34" charset="0"/>
              </a:rPr>
              <a:t>başladıkları anda Oryantasyon Eğitimi programına </a:t>
            </a:r>
            <a:r>
              <a:rPr lang="tr-TR" b="0" dirty="0" smtClean="0">
                <a:latin typeface="Calibri" panose="020F0502020204030204" pitchFamily="34" charset="0"/>
              </a:rPr>
              <a:t>alınarak,</a:t>
            </a:r>
          </a:p>
          <a:p>
            <a:r>
              <a:rPr lang="tr-TR" b="0" dirty="0" smtClean="0">
                <a:latin typeface="Calibri" panose="020F0502020204030204" pitchFamily="34" charset="0"/>
              </a:rPr>
              <a:t>uymaları </a:t>
            </a:r>
            <a:r>
              <a:rPr lang="tr-TR" b="0" dirty="0">
                <a:latin typeface="Calibri" panose="020F0502020204030204" pitchFamily="34" charset="0"/>
              </a:rPr>
              <a:t>gereken kurallar ve çalışandan beklentilerimiz açıklanmaktadır, </a:t>
            </a:r>
            <a:r>
              <a:rPr lang="tr-TR" b="0" dirty="0" smtClean="0">
                <a:latin typeface="Calibri" panose="020F0502020204030204" pitchFamily="34" charset="0"/>
              </a:rPr>
              <a:t>sonrasında</a:t>
            </a:r>
          </a:p>
          <a:p>
            <a:r>
              <a:rPr lang="tr-TR" b="0" dirty="0" smtClean="0">
                <a:latin typeface="Calibri" panose="020F0502020204030204" pitchFamily="34" charset="0"/>
              </a:rPr>
              <a:t>her </a:t>
            </a:r>
            <a:r>
              <a:rPr lang="tr-TR" b="0" dirty="0">
                <a:latin typeface="Calibri" panose="020F0502020204030204" pitchFamily="34" charset="0"/>
              </a:rPr>
              <a:t>yıl ihtiyaca göre oluşturulan plan dahilinde bir dizi eğitim sürecinden </a:t>
            </a:r>
            <a:r>
              <a:rPr lang="tr-TR" b="0" dirty="0" smtClean="0">
                <a:latin typeface="Calibri" panose="020F0502020204030204" pitchFamily="34" charset="0"/>
              </a:rPr>
              <a:t>geçerek</a:t>
            </a:r>
          </a:p>
          <a:p>
            <a:r>
              <a:rPr lang="tr-TR" b="0" dirty="0" smtClean="0">
                <a:latin typeface="Calibri" panose="020F0502020204030204" pitchFamily="34" charset="0"/>
              </a:rPr>
              <a:t>mükemmel </a:t>
            </a:r>
            <a:r>
              <a:rPr lang="tr-TR" b="0" dirty="0">
                <a:latin typeface="Calibri" panose="020F0502020204030204" pitchFamily="34" charset="0"/>
              </a:rPr>
              <a:t>hizmeti verecek </a:t>
            </a:r>
            <a:r>
              <a:rPr lang="tr-TR" b="0" dirty="0" smtClean="0">
                <a:latin typeface="Calibri" panose="020F0502020204030204" pitchFamily="34" charset="0"/>
              </a:rPr>
              <a:t>donanıma </a:t>
            </a:r>
            <a:r>
              <a:rPr lang="tr-TR" b="0" dirty="0">
                <a:latin typeface="Calibri" panose="020F0502020204030204" pitchFamily="34" charset="0"/>
              </a:rPr>
              <a:t>gelirler</a:t>
            </a:r>
            <a:r>
              <a:rPr lang="tr-TR" b="0" dirty="0" smtClean="0">
                <a:latin typeface="Calibri" panose="020F0502020204030204" pitchFamily="34" charset="0"/>
              </a:rPr>
              <a:t>.</a:t>
            </a:r>
          </a:p>
          <a:p>
            <a:r>
              <a:rPr lang="tr-TR" b="0" dirty="0">
                <a:latin typeface="Calibri" panose="020F0502020204030204" pitchFamily="34" charset="0"/>
              </a:rPr>
              <a:t>Eğitimler iç ve dış kaynaklı olarak sürdürülmektedir. Çevre Görevlimiz </a:t>
            </a:r>
            <a:r>
              <a:rPr lang="tr-TR" b="0" dirty="0" smtClean="0">
                <a:latin typeface="Calibri" panose="020F0502020204030204" pitchFamily="34" charset="0"/>
              </a:rPr>
              <a:t>tarafından</a:t>
            </a:r>
          </a:p>
          <a:p>
            <a:r>
              <a:rPr lang="tr-TR" b="0" dirty="0" smtClean="0">
                <a:latin typeface="Calibri" panose="020F0502020204030204" pitchFamily="34" charset="0"/>
              </a:rPr>
              <a:t>periyodik </a:t>
            </a:r>
            <a:r>
              <a:rPr lang="tr-TR" b="0" dirty="0">
                <a:latin typeface="Calibri" panose="020F0502020204030204" pitchFamily="34" charset="0"/>
              </a:rPr>
              <a:t>olarak verilen eğitimlerle tüm çalışanlarımızın Çevre </a:t>
            </a:r>
            <a:r>
              <a:rPr lang="tr-TR" b="0" dirty="0" smtClean="0">
                <a:latin typeface="Calibri" panose="020F0502020204030204" pitchFamily="34" charset="0"/>
              </a:rPr>
              <a:t>konusunda</a:t>
            </a:r>
          </a:p>
          <a:p>
            <a:r>
              <a:rPr lang="tr-TR" b="0" dirty="0" smtClean="0">
                <a:latin typeface="Calibri" panose="020F0502020204030204" pitchFamily="34" charset="0"/>
              </a:rPr>
              <a:t>bilinçlendirilmesi </a:t>
            </a:r>
            <a:r>
              <a:rPr lang="tr-TR" b="0" dirty="0">
                <a:latin typeface="Calibri" panose="020F0502020204030204" pitchFamily="34" charset="0"/>
              </a:rPr>
              <a:t>sağlanmıştır. Ayrıca tedarikçi firmalarımızdan kimyasal </a:t>
            </a:r>
            <a:r>
              <a:rPr lang="tr-TR" b="0" dirty="0" smtClean="0">
                <a:latin typeface="Calibri" panose="020F0502020204030204" pitchFamily="34" charset="0"/>
              </a:rPr>
              <a:t>eğitimleri</a:t>
            </a:r>
          </a:p>
          <a:p>
            <a:r>
              <a:rPr lang="tr-TR" b="0" dirty="0" smtClean="0">
                <a:latin typeface="Calibri" panose="020F0502020204030204" pitchFamily="34" charset="0"/>
              </a:rPr>
              <a:t>alınarak </a:t>
            </a:r>
            <a:r>
              <a:rPr lang="tr-TR" b="0" dirty="0">
                <a:latin typeface="Calibri" panose="020F0502020204030204" pitchFamily="34" charset="0"/>
              </a:rPr>
              <a:t>kimyasal tüketiminin standardizasyonunu sağlamak doğrultusunda </a:t>
            </a:r>
            <a:r>
              <a:rPr lang="tr-TR" b="0" dirty="0" smtClean="0">
                <a:latin typeface="Calibri" panose="020F0502020204030204" pitchFamily="34" charset="0"/>
              </a:rPr>
              <a:t>kimyasal</a:t>
            </a:r>
          </a:p>
          <a:p>
            <a:r>
              <a:rPr lang="tr-TR" b="0" dirty="0" smtClean="0">
                <a:latin typeface="Calibri" panose="020F0502020204030204" pitchFamily="34" charset="0"/>
              </a:rPr>
              <a:t>kullanan </a:t>
            </a:r>
            <a:r>
              <a:rPr lang="tr-TR" b="0" dirty="0">
                <a:latin typeface="Calibri" panose="020F0502020204030204" pitchFamily="34" charset="0"/>
              </a:rPr>
              <a:t>çalışanlarımızın bilinçlendirilmesi sağlanmıştır.</a:t>
            </a:r>
          </a:p>
        </p:txBody>
      </p:sp>
    </p:spTree>
    <p:extLst>
      <p:ext uri="{BB962C8B-B14F-4D97-AF65-F5344CB8AC3E}">
        <p14:creationId xmlns:p14="http://schemas.microsoft.com/office/powerpoint/2010/main" val="2460831559"/>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827584" y="188640"/>
            <a:ext cx="7448932" cy="360040"/>
          </a:xfrm>
        </p:spPr>
        <p:style>
          <a:lnRef idx="3">
            <a:schemeClr val="lt1"/>
          </a:lnRef>
          <a:fillRef idx="1">
            <a:schemeClr val="accent5"/>
          </a:fillRef>
          <a:effectRef idx="1">
            <a:schemeClr val="accent5"/>
          </a:effectRef>
          <a:fontRef idx="minor">
            <a:schemeClr val="lt1"/>
          </a:fontRef>
        </p:style>
        <p:txBody>
          <a:bodyPr/>
          <a:lstStyle/>
          <a:p>
            <a:r>
              <a:rPr lang="tr-TR" sz="2000" cap="none" dirty="0" smtClean="0">
                <a:latin typeface="Calibri" panose="020F0502020204030204" pitchFamily="34" charset="0"/>
              </a:rPr>
              <a:t>2023 YILI VERİLEN EĞİTİMLER</a:t>
            </a:r>
            <a:endParaRPr lang="tr-TR" sz="2000" cap="none" dirty="0">
              <a:latin typeface="Calibri" panose="020F0502020204030204" pitchFamily="34" charset="0"/>
            </a:endParaRPr>
          </a:p>
        </p:txBody>
      </p:sp>
      <p:graphicFrame>
        <p:nvGraphicFramePr>
          <p:cNvPr id="8" name="İçerik Yer Tutucusu 7"/>
          <p:cNvGraphicFramePr>
            <a:graphicFrameLocks noGrp="1"/>
          </p:cNvGraphicFramePr>
          <p:nvPr>
            <p:ph idx="1"/>
            <p:extLst>
              <p:ext uri="{D42A27DB-BD31-4B8C-83A1-F6EECF244321}">
                <p14:modId xmlns:p14="http://schemas.microsoft.com/office/powerpoint/2010/main" val="1178334670"/>
              </p:ext>
            </p:extLst>
          </p:nvPr>
        </p:nvGraphicFramePr>
        <p:xfrm>
          <a:off x="827584" y="764707"/>
          <a:ext cx="7056784" cy="3888428"/>
        </p:xfrm>
        <a:graphic>
          <a:graphicData uri="http://schemas.openxmlformats.org/drawingml/2006/table">
            <a:tbl>
              <a:tblPr>
                <a:tableStyleId>{5C22544A-7EE6-4342-B048-85BDC9FD1C3A}</a:tableStyleId>
              </a:tblPr>
              <a:tblGrid>
                <a:gridCol w="7056784"/>
              </a:tblGrid>
              <a:tr h="386376">
                <a:tc>
                  <a:txBody>
                    <a:bodyPr/>
                    <a:lstStyle/>
                    <a:p>
                      <a:pPr algn="l" fontAlgn="b"/>
                      <a:r>
                        <a:rPr lang="tr-TR" sz="1400" u="none" strike="noStrike" dirty="0">
                          <a:effectLst/>
                        </a:rPr>
                        <a:t>İSG EĞİTİMİ</a:t>
                      </a:r>
                      <a:endParaRPr lang="tr-TR" sz="1400" b="0" i="0" u="none" strike="noStrike" dirty="0">
                        <a:solidFill>
                          <a:srgbClr val="000000"/>
                        </a:solidFill>
                        <a:effectLst/>
                        <a:latin typeface="Calibri"/>
                      </a:endParaRPr>
                    </a:p>
                  </a:txBody>
                  <a:tcPr marL="6462" marR="6462" marT="6462" marB="0" anchor="b"/>
                </a:tc>
              </a:tr>
              <a:tr h="386376">
                <a:tc>
                  <a:txBody>
                    <a:bodyPr/>
                    <a:lstStyle/>
                    <a:p>
                      <a:pPr algn="l" fontAlgn="b"/>
                      <a:r>
                        <a:rPr lang="tr-TR" sz="1400" u="none" strike="noStrike" dirty="0">
                          <a:effectLst/>
                        </a:rPr>
                        <a:t>ÇOCUK İSTİSMARI</a:t>
                      </a:r>
                      <a:endParaRPr lang="tr-TR" sz="1400" b="0" i="0" u="none" strike="noStrike" dirty="0">
                        <a:solidFill>
                          <a:srgbClr val="000000"/>
                        </a:solidFill>
                        <a:effectLst/>
                        <a:latin typeface="Calibri"/>
                      </a:endParaRPr>
                    </a:p>
                  </a:txBody>
                  <a:tcPr marL="6462" marR="6462" marT="6462" marB="0" anchor="b"/>
                </a:tc>
              </a:tr>
              <a:tr h="320610">
                <a:tc>
                  <a:txBody>
                    <a:bodyPr/>
                    <a:lstStyle/>
                    <a:p>
                      <a:pPr algn="l" fontAlgn="b"/>
                      <a:r>
                        <a:rPr lang="tr-TR" sz="1400" u="none" strike="noStrike" dirty="0">
                          <a:effectLst/>
                        </a:rPr>
                        <a:t>YANGIN EĞİTİMİ</a:t>
                      </a:r>
                      <a:endParaRPr lang="tr-TR" sz="1400" b="0" i="0" u="none" strike="noStrike" dirty="0">
                        <a:solidFill>
                          <a:srgbClr val="000000"/>
                        </a:solidFill>
                        <a:effectLst/>
                        <a:latin typeface="Calibri"/>
                      </a:endParaRPr>
                    </a:p>
                  </a:txBody>
                  <a:tcPr marL="6462" marR="6462" marT="6462" marB="0" anchor="b"/>
                </a:tc>
              </a:tr>
              <a:tr h="320610">
                <a:tc>
                  <a:txBody>
                    <a:bodyPr/>
                    <a:lstStyle/>
                    <a:p>
                      <a:pPr algn="l" fontAlgn="b"/>
                      <a:r>
                        <a:rPr lang="tr-TR" sz="1400" u="none" strike="noStrike" dirty="0">
                          <a:effectLst/>
                        </a:rPr>
                        <a:t>ENGELLİ BİREYLERE DAVRANIŞ BİÇİMİ</a:t>
                      </a:r>
                      <a:endParaRPr lang="tr-TR" sz="1400" b="0" i="0" u="none" strike="noStrike" dirty="0">
                        <a:solidFill>
                          <a:srgbClr val="000000"/>
                        </a:solidFill>
                        <a:effectLst/>
                        <a:latin typeface="Calibri"/>
                      </a:endParaRPr>
                    </a:p>
                  </a:txBody>
                  <a:tcPr marL="6462" marR="6462" marT="6462" marB="0" anchor="b"/>
                </a:tc>
              </a:tr>
              <a:tr h="320610">
                <a:tc>
                  <a:txBody>
                    <a:bodyPr/>
                    <a:lstStyle/>
                    <a:p>
                      <a:pPr algn="l" fontAlgn="b"/>
                      <a:r>
                        <a:rPr lang="tr-TR" sz="1400" u="none" strike="noStrike" dirty="0">
                          <a:effectLst/>
                        </a:rPr>
                        <a:t>DOĞRU KİMYASALIN DOĞRU YERDE KULLANILMASI EĞİTİMİ</a:t>
                      </a:r>
                      <a:endParaRPr lang="tr-TR" sz="1400" b="0" i="0" u="none" strike="noStrike" dirty="0">
                        <a:solidFill>
                          <a:srgbClr val="000000"/>
                        </a:solidFill>
                        <a:effectLst/>
                        <a:latin typeface="Calibri"/>
                      </a:endParaRPr>
                    </a:p>
                  </a:txBody>
                  <a:tcPr marL="6462" marR="6462" marT="6462" marB="0" anchor="b"/>
                </a:tc>
              </a:tr>
              <a:tr h="320610">
                <a:tc>
                  <a:txBody>
                    <a:bodyPr/>
                    <a:lstStyle/>
                    <a:p>
                      <a:pPr algn="l" fontAlgn="b"/>
                      <a:r>
                        <a:rPr lang="tr-TR" sz="1400" u="none" strike="noStrike" dirty="0">
                          <a:effectLst/>
                        </a:rPr>
                        <a:t>İLK YARDIM EĞİTİMİ</a:t>
                      </a:r>
                      <a:endParaRPr lang="tr-TR" sz="1400" b="0" i="0" u="none" strike="noStrike" dirty="0">
                        <a:solidFill>
                          <a:srgbClr val="000000"/>
                        </a:solidFill>
                        <a:effectLst/>
                        <a:latin typeface="Calibri"/>
                      </a:endParaRPr>
                    </a:p>
                  </a:txBody>
                  <a:tcPr marL="6462" marR="6462" marT="6462" marB="0" anchor="b"/>
                </a:tc>
              </a:tr>
              <a:tr h="304170">
                <a:tc>
                  <a:txBody>
                    <a:bodyPr/>
                    <a:lstStyle/>
                    <a:p>
                      <a:pPr algn="l" fontAlgn="b"/>
                      <a:r>
                        <a:rPr lang="tr-TR" sz="1400" u="none" strike="noStrike" dirty="0">
                          <a:effectLst/>
                        </a:rPr>
                        <a:t>HİJYEN EĞİTİMİ(HAYAT BOYU ÖĞRENME)</a:t>
                      </a:r>
                      <a:endParaRPr lang="tr-TR" sz="1400" b="0" i="0" u="none" strike="noStrike" dirty="0">
                        <a:solidFill>
                          <a:srgbClr val="000000"/>
                        </a:solidFill>
                        <a:effectLst/>
                        <a:latin typeface="Calibri"/>
                      </a:endParaRPr>
                    </a:p>
                  </a:txBody>
                  <a:tcPr marL="6462" marR="6462" marT="6462" marB="0" anchor="b"/>
                </a:tc>
              </a:tr>
              <a:tr h="361714">
                <a:tc>
                  <a:txBody>
                    <a:bodyPr/>
                    <a:lstStyle/>
                    <a:p>
                      <a:pPr algn="l" fontAlgn="b"/>
                      <a:r>
                        <a:rPr lang="tr-TR" sz="1400" u="none" strike="noStrike" dirty="0">
                          <a:effectLst/>
                        </a:rPr>
                        <a:t>ÇEVRE VE ATIK AYRIŞTIRMA EĞİTİMİ</a:t>
                      </a:r>
                      <a:endParaRPr lang="tr-TR" sz="1400" b="0" i="0" u="none" strike="noStrike" dirty="0">
                        <a:solidFill>
                          <a:srgbClr val="000000"/>
                        </a:solidFill>
                        <a:effectLst/>
                        <a:latin typeface="Calibri"/>
                      </a:endParaRPr>
                    </a:p>
                  </a:txBody>
                  <a:tcPr marL="6462" marR="6462" marT="6462" marB="0" anchor="b"/>
                </a:tc>
              </a:tr>
              <a:tr h="320610">
                <a:tc>
                  <a:txBody>
                    <a:bodyPr/>
                    <a:lstStyle/>
                    <a:p>
                      <a:pPr algn="l" fontAlgn="b"/>
                      <a:r>
                        <a:rPr lang="tr-TR" sz="1400" u="none" strike="noStrike" dirty="0">
                          <a:effectLst/>
                        </a:rPr>
                        <a:t>SÜRDÜRÜLEBİLİR TURİZM</a:t>
                      </a:r>
                      <a:endParaRPr lang="tr-TR" sz="1400" b="0" i="0" u="none" strike="noStrike" dirty="0">
                        <a:solidFill>
                          <a:srgbClr val="000000"/>
                        </a:solidFill>
                        <a:effectLst/>
                        <a:latin typeface="Calibri"/>
                      </a:endParaRPr>
                    </a:p>
                  </a:txBody>
                  <a:tcPr marL="6462" marR="6462" marT="6462" marB="0" anchor="b"/>
                </a:tc>
              </a:tr>
              <a:tr h="246624">
                <a:tc>
                  <a:txBody>
                    <a:bodyPr/>
                    <a:lstStyle/>
                    <a:p>
                      <a:pPr algn="l" fontAlgn="b"/>
                      <a:r>
                        <a:rPr lang="tr-TR" sz="1400" u="none" strike="noStrike" dirty="0">
                          <a:effectLst/>
                        </a:rPr>
                        <a:t>GIDA GÜVENLİĞİ EĞİTİMİ</a:t>
                      </a:r>
                      <a:endParaRPr lang="tr-TR" sz="1400" b="0" i="0" u="none" strike="noStrike" dirty="0">
                        <a:solidFill>
                          <a:srgbClr val="000000"/>
                        </a:solidFill>
                        <a:effectLst/>
                        <a:latin typeface="Calibri"/>
                      </a:endParaRPr>
                    </a:p>
                  </a:txBody>
                  <a:tcPr marL="6462" marR="6462" marT="6462" marB="0" anchor="b"/>
                </a:tc>
              </a:tr>
              <a:tr h="304170">
                <a:tc>
                  <a:txBody>
                    <a:bodyPr/>
                    <a:lstStyle/>
                    <a:p>
                      <a:pPr algn="l" fontAlgn="b"/>
                      <a:r>
                        <a:rPr lang="tr-TR" sz="1400" u="none" strike="noStrike" dirty="0">
                          <a:effectLst/>
                        </a:rPr>
                        <a:t>COVİD-19 EĞİTİMİ VE FARKINDALIK</a:t>
                      </a:r>
                      <a:endParaRPr lang="tr-TR" sz="1400" b="0" i="0" u="none" strike="noStrike" dirty="0">
                        <a:solidFill>
                          <a:srgbClr val="000000"/>
                        </a:solidFill>
                        <a:effectLst/>
                        <a:latin typeface="Calibri"/>
                      </a:endParaRPr>
                    </a:p>
                  </a:txBody>
                  <a:tcPr marL="6462" marR="6462" marT="6462" marB="0" anchor="b"/>
                </a:tc>
              </a:tr>
              <a:tr h="295948">
                <a:tc>
                  <a:txBody>
                    <a:bodyPr/>
                    <a:lstStyle/>
                    <a:p>
                      <a:pPr algn="l" fontAlgn="b"/>
                      <a:r>
                        <a:rPr lang="tr-TR" sz="1400" u="none" strike="noStrike" dirty="0">
                          <a:effectLst/>
                        </a:rPr>
                        <a:t>MESLEKİ YETERLİLİK VE USTALIK BELGESİ</a:t>
                      </a:r>
                      <a:endParaRPr lang="tr-TR" sz="1400" b="0" i="0" u="none" strike="noStrike" dirty="0">
                        <a:solidFill>
                          <a:srgbClr val="000000"/>
                        </a:solidFill>
                        <a:effectLst/>
                        <a:latin typeface="Calibri"/>
                      </a:endParaRPr>
                    </a:p>
                  </a:txBody>
                  <a:tcPr marL="6462" marR="6462" marT="6462" marB="0" anchor="b"/>
                </a:tc>
              </a:tr>
            </a:tbl>
          </a:graphicData>
        </a:graphic>
      </p:graphicFrame>
    </p:spTree>
    <p:extLst>
      <p:ext uri="{BB962C8B-B14F-4D97-AF65-F5344CB8AC3E}">
        <p14:creationId xmlns:p14="http://schemas.microsoft.com/office/powerpoint/2010/main" val="4063042460"/>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endParaRPr lang="tr-TR"/>
          </a:p>
        </p:txBody>
      </p:sp>
      <p:pic>
        <p:nvPicPr>
          <p:cNvPr id="4" name="İçerik Yer Tutucusu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251520" y="42638"/>
            <a:ext cx="3960440" cy="3109655"/>
          </a:xfrm>
        </p:spPr>
      </p:pic>
      <p:pic>
        <p:nvPicPr>
          <p:cNvPr id="5" name="Resim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427984" y="29328"/>
            <a:ext cx="4163955" cy="3122966"/>
          </a:xfrm>
          <a:prstGeom prst="rect">
            <a:avLst/>
          </a:prstGeom>
        </p:spPr>
      </p:pic>
      <p:pic>
        <p:nvPicPr>
          <p:cNvPr id="7" name="Resim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44967" y="3284984"/>
            <a:ext cx="3960439" cy="3229265"/>
          </a:xfrm>
          <a:prstGeom prst="rect">
            <a:avLst/>
          </a:prstGeom>
        </p:spPr>
      </p:pic>
      <p:pic>
        <p:nvPicPr>
          <p:cNvPr id="8" name="Resim 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462700" y="3284983"/>
            <a:ext cx="4129239" cy="3229265"/>
          </a:xfrm>
          <a:prstGeom prst="rect">
            <a:avLst/>
          </a:prstGeom>
        </p:spPr>
      </p:pic>
    </p:spTree>
    <p:extLst>
      <p:ext uri="{BB962C8B-B14F-4D97-AF65-F5344CB8AC3E}">
        <p14:creationId xmlns:p14="http://schemas.microsoft.com/office/powerpoint/2010/main" val="2368069283"/>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683568" y="116632"/>
            <a:ext cx="7588324" cy="360040"/>
          </a:xfrm>
        </p:spPr>
        <p:style>
          <a:lnRef idx="3">
            <a:schemeClr val="lt1"/>
          </a:lnRef>
          <a:fillRef idx="1">
            <a:schemeClr val="accent5"/>
          </a:fillRef>
          <a:effectRef idx="1">
            <a:schemeClr val="accent5"/>
          </a:effectRef>
          <a:fontRef idx="minor">
            <a:schemeClr val="lt1"/>
          </a:fontRef>
        </p:style>
        <p:txBody>
          <a:bodyPr/>
          <a:lstStyle/>
          <a:p>
            <a:r>
              <a:rPr lang="tr-TR" sz="2000" dirty="0" smtClean="0">
                <a:latin typeface="Calibri" panose="020F0502020204030204" pitchFamily="34" charset="0"/>
              </a:rPr>
              <a:t>Personele sunulan imkanlar</a:t>
            </a:r>
            <a:endParaRPr lang="tr-TR" sz="2000" dirty="0">
              <a:latin typeface="Calibri" panose="020F0502020204030204" pitchFamily="34" charset="0"/>
            </a:endParaRPr>
          </a:p>
        </p:txBody>
      </p:sp>
      <p:sp>
        <p:nvSpPr>
          <p:cNvPr id="3" name="İçerik Yer Tutucusu 2"/>
          <p:cNvSpPr>
            <a:spLocks noGrp="1"/>
          </p:cNvSpPr>
          <p:nvPr>
            <p:ph idx="1"/>
          </p:nvPr>
        </p:nvSpPr>
        <p:spPr>
          <a:xfrm>
            <a:off x="539552" y="620688"/>
            <a:ext cx="7920880" cy="4176464"/>
          </a:xfrm>
        </p:spPr>
        <p:style>
          <a:lnRef idx="1">
            <a:schemeClr val="accent5"/>
          </a:lnRef>
          <a:fillRef idx="2">
            <a:schemeClr val="accent5"/>
          </a:fillRef>
          <a:effectRef idx="1">
            <a:schemeClr val="accent5"/>
          </a:effectRef>
          <a:fontRef idx="minor">
            <a:schemeClr val="dk1"/>
          </a:fontRef>
        </p:style>
        <p:txBody>
          <a:bodyPr>
            <a:noAutofit/>
          </a:bodyPr>
          <a:lstStyle/>
          <a:p>
            <a:r>
              <a:rPr lang="tr-TR" sz="1400" dirty="0">
                <a:latin typeface="Calibri" panose="020F0502020204030204" pitchFamily="34" charset="0"/>
              </a:rPr>
              <a:t>Çamaşırhane Kullanımı </a:t>
            </a:r>
            <a:endParaRPr lang="tr-TR" sz="1400" dirty="0" smtClean="0">
              <a:latin typeface="Calibri" panose="020F0502020204030204" pitchFamily="34" charset="0"/>
            </a:endParaRPr>
          </a:p>
          <a:p>
            <a:r>
              <a:rPr lang="tr-TR" sz="1400" b="0" dirty="0" smtClean="0">
                <a:latin typeface="Calibri" panose="020F0502020204030204" pitchFamily="34" charset="0"/>
              </a:rPr>
              <a:t> </a:t>
            </a:r>
            <a:r>
              <a:rPr lang="tr-TR" sz="1400" b="0" dirty="0">
                <a:latin typeface="Calibri" panose="020F0502020204030204" pitchFamily="34" charset="0"/>
              </a:rPr>
              <a:t>Tüm çalışanlarımız için iş üniformaları ve iş ile ilgili giyilen her türlü giysi ücretsiz </a:t>
            </a:r>
            <a:r>
              <a:rPr lang="tr-TR" sz="1400" b="0" dirty="0" smtClean="0">
                <a:latin typeface="Calibri" panose="020F0502020204030204" pitchFamily="34" charset="0"/>
              </a:rPr>
              <a:t>olarak</a:t>
            </a:r>
          </a:p>
          <a:p>
            <a:r>
              <a:rPr lang="tr-TR" sz="1400" b="0" dirty="0" smtClean="0">
                <a:latin typeface="Calibri" panose="020F0502020204030204" pitchFamily="34" charset="0"/>
              </a:rPr>
              <a:t>temizlenmektedir.</a:t>
            </a:r>
          </a:p>
          <a:p>
            <a:r>
              <a:rPr lang="tr-TR" sz="1400" dirty="0" smtClean="0">
                <a:latin typeface="Calibri" panose="020F0502020204030204" pitchFamily="34" charset="0"/>
              </a:rPr>
              <a:t>Lojman </a:t>
            </a:r>
            <a:r>
              <a:rPr lang="tr-TR" sz="1400" dirty="0">
                <a:latin typeface="Calibri" panose="020F0502020204030204" pitchFamily="34" charset="0"/>
              </a:rPr>
              <a:t>Kullanımı </a:t>
            </a:r>
          </a:p>
          <a:p>
            <a:r>
              <a:rPr lang="tr-TR" sz="1400" b="0" dirty="0" smtClean="0">
                <a:latin typeface="Calibri" panose="020F0502020204030204" pitchFamily="34" charset="0"/>
              </a:rPr>
              <a:t> </a:t>
            </a:r>
            <a:r>
              <a:rPr lang="tr-TR" sz="1400" b="0" dirty="0">
                <a:latin typeface="Calibri" panose="020F0502020204030204" pitchFamily="34" charset="0"/>
              </a:rPr>
              <a:t>Personel lojmanları  </a:t>
            </a:r>
            <a:r>
              <a:rPr lang="tr-TR" sz="1400" b="0" dirty="0" smtClean="0">
                <a:latin typeface="Calibri" panose="020F0502020204030204" pitchFamily="34" charset="0"/>
              </a:rPr>
              <a:t>ikametgahı Manavgat’ta bulunmayan personelimizin kullanımına</a:t>
            </a:r>
          </a:p>
          <a:p>
            <a:r>
              <a:rPr lang="tr-TR" sz="1400" b="0" dirty="0" smtClean="0">
                <a:latin typeface="Calibri" panose="020F0502020204030204" pitchFamily="34" charset="0"/>
              </a:rPr>
              <a:t>açıktır </a:t>
            </a:r>
          </a:p>
          <a:p>
            <a:r>
              <a:rPr lang="tr-TR" sz="1400" dirty="0" smtClean="0">
                <a:latin typeface="Calibri" panose="020F0502020204030204" pitchFamily="34" charset="0"/>
              </a:rPr>
              <a:t>Personel </a:t>
            </a:r>
            <a:r>
              <a:rPr lang="tr-TR" sz="1400" dirty="0">
                <a:latin typeface="Calibri" panose="020F0502020204030204" pitchFamily="34" charset="0"/>
              </a:rPr>
              <a:t>Servisi </a:t>
            </a:r>
            <a:endParaRPr lang="tr-TR" sz="1400" dirty="0" smtClean="0">
              <a:latin typeface="Calibri" panose="020F0502020204030204" pitchFamily="34" charset="0"/>
            </a:endParaRPr>
          </a:p>
          <a:p>
            <a:r>
              <a:rPr lang="tr-TR" sz="1400" b="0" dirty="0" smtClean="0">
                <a:latin typeface="Calibri" panose="020F0502020204030204" pitchFamily="34" charset="0"/>
              </a:rPr>
              <a:t> </a:t>
            </a:r>
            <a:r>
              <a:rPr lang="tr-TR" sz="1400" b="0" dirty="0">
                <a:latin typeface="Calibri" panose="020F0502020204030204" pitchFamily="34" charset="0"/>
              </a:rPr>
              <a:t>Otel işletmelerinin doğası gereği çalışanlar değişik vardiyalarda görev yapmaktadırlar. Bu </a:t>
            </a:r>
            <a:r>
              <a:rPr lang="tr-TR" sz="1400" b="0" dirty="0" smtClean="0">
                <a:latin typeface="Calibri" panose="020F0502020204030204" pitchFamily="34" charset="0"/>
              </a:rPr>
              <a:t>da</a:t>
            </a:r>
          </a:p>
          <a:p>
            <a:r>
              <a:rPr lang="tr-TR" sz="1400" b="0" dirty="0" smtClean="0">
                <a:latin typeface="Calibri" panose="020F0502020204030204" pitchFamily="34" charset="0"/>
              </a:rPr>
              <a:t>değişik </a:t>
            </a:r>
            <a:r>
              <a:rPr lang="tr-TR" sz="1400" b="0" dirty="0">
                <a:latin typeface="Calibri" panose="020F0502020204030204" pitchFamily="34" charset="0"/>
              </a:rPr>
              <a:t>saatlerde servisle ulaşımı gerektirmektedir. Bu nedenle otel ile </a:t>
            </a:r>
            <a:r>
              <a:rPr lang="tr-TR" sz="1400" b="0" dirty="0" smtClean="0">
                <a:latin typeface="Calibri" panose="020F0502020204030204" pitchFamily="34" charset="0"/>
              </a:rPr>
              <a:t>Manavgat arasında</a:t>
            </a:r>
          </a:p>
          <a:p>
            <a:r>
              <a:rPr lang="tr-TR" sz="1400" b="0" dirty="0" smtClean="0">
                <a:latin typeface="Calibri" panose="020F0502020204030204" pitchFamily="34" charset="0"/>
              </a:rPr>
              <a:t>günün </a:t>
            </a:r>
            <a:r>
              <a:rPr lang="tr-TR" sz="1400" b="0" dirty="0">
                <a:latin typeface="Calibri" panose="020F0502020204030204" pitchFamily="34" charset="0"/>
              </a:rPr>
              <a:t>farklı saatlerinde servislerimiz bulunmaktadır. </a:t>
            </a:r>
            <a:endParaRPr lang="tr-TR" sz="1400" b="0" dirty="0" smtClean="0">
              <a:latin typeface="Calibri" panose="020F0502020204030204" pitchFamily="34" charset="0"/>
            </a:endParaRPr>
          </a:p>
          <a:p>
            <a:r>
              <a:rPr lang="tr-TR" sz="1400" dirty="0" smtClean="0">
                <a:latin typeface="Calibri" panose="020F0502020204030204" pitchFamily="34" charset="0"/>
              </a:rPr>
              <a:t>Personel </a:t>
            </a:r>
            <a:r>
              <a:rPr lang="tr-TR" sz="1400" dirty="0">
                <a:latin typeface="Calibri" panose="020F0502020204030204" pitchFamily="34" charset="0"/>
              </a:rPr>
              <a:t>Yemekhanesi </a:t>
            </a:r>
            <a:endParaRPr lang="tr-TR" sz="1400" dirty="0" smtClean="0">
              <a:latin typeface="Calibri" panose="020F0502020204030204" pitchFamily="34" charset="0"/>
            </a:endParaRPr>
          </a:p>
          <a:p>
            <a:r>
              <a:rPr lang="tr-TR" sz="1400" b="0" dirty="0" smtClean="0">
                <a:latin typeface="Calibri" panose="020F0502020204030204" pitchFamily="34" charset="0"/>
              </a:rPr>
              <a:t> </a:t>
            </a:r>
            <a:r>
              <a:rPr lang="tr-TR" sz="1400" b="0" dirty="0">
                <a:latin typeface="Calibri" panose="020F0502020204030204" pitchFamily="34" charset="0"/>
              </a:rPr>
              <a:t>Çalışanlar için personel yemekhanesinde çıkan yemekler ücretsizdir</a:t>
            </a:r>
            <a:r>
              <a:rPr lang="tr-TR" sz="1400" b="0" dirty="0" smtClean="0">
                <a:latin typeface="Calibri" panose="020F0502020204030204" pitchFamily="34" charset="0"/>
              </a:rPr>
              <a:t>.</a:t>
            </a:r>
          </a:p>
          <a:p>
            <a:endParaRPr lang="tr-TR" sz="1400" b="0" dirty="0" smtClean="0">
              <a:latin typeface="Calibri" panose="020F0502020204030204" pitchFamily="34" charset="0"/>
            </a:endParaRPr>
          </a:p>
          <a:p>
            <a:endParaRPr lang="tr-TR" sz="1400" b="0" dirty="0">
              <a:latin typeface="Calibri" panose="020F0502020204030204" pitchFamily="34" charset="0"/>
            </a:endParaRPr>
          </a:p>
        </p:txBody>
      </p:sp>
    </p:spTree>
    <p:extLst>
      <p:ext uri="{BB962C8B-B14F-4D97-AF65-F5344CB8AC3E}">
        <p14:creationId xmlns:p14="http://schemas.microsoft.com/office/powerpoint/2010/main" val="204080849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467544" y="332656"/>
            <a:ext cx="7876356" cy="4347821"/>
          </a:xfrm>
        </p:spPr>
        <p:style>
          <a:lnRef idx="1">
            <a:schemeClr val="accent5"/>
          </a:lnRef>
          <a:fillRef idx="2">
            <a:schemeClr val="accent5"/>
          </a:fillRef>
          <a:effectRef idx="1">
            <a:schemeClr val="accent5"/>
          </a:effectRef>
          <a:fontRef idx="minor">
            <a:schemeClr val="dk1"/>
          </a:fontRef>
        </p:style>
        <p:txBody>
          <a:bodyPr/>
          <a:lstStyle/>
          <a:p>
            <a:pPr marL="285750" indent="-285750">
              <a:buFont typeface="Arial" panose="020B0604020202020204" pitchFamily="34" charset="0"/>
              <a:buChar char="•"/>
            </a:pPr>
            <a:r>
              <a:rPr lang="tr-TR" dirty="0" smtClean="0">
                <a:latin typeface="Arial" panose="020B0604020202020204" pitchFamily="34" charset="0"/>
                <a:cs typeface="Arial" panose="020B0604020202020204" pitchFamily="34" charset="0"/>
              </a:rPr>
              <a:t>Atık </a:t>
            </a:r>
            <a:r>
              <a:rPr lang="tr-TR" dirty="0" smtClean="0">
                <a:latin typeface="Arial" panose="020B0604020202020204" pitchFamily="34" charset="0"/>
                <a:cs typeface="Arial" panose="020B0604020202020204" pitchFamily="34" charset="0"/>
              </a:rPr>
              <a:t>Yönetimi</a:t>
            </a:r>
          </a:p>
          <a:p>
            <a:pPr marL="285750" indent="-285750">
              <a:buFont typeface="Arial" panose="020B0604020202020204" pitchFamily="34" charset="0"/>
              <a:buChar char="•"/>
            </a:pPr>
            <a:r>
              <a:rPr lang="tr-TR" dirty="0" smtClean="0">
                <a:latin typeface="Arial" panose="020B0604020202020204" pitchFamily="34" charset="0"/>
                <a:cs typeface="Arial" panose="020B0604020202020204" pitchFamily="34" charset="0"/>
              </a:rPr>
              <a:t>Geri Dönüşüm Miktarları</a:t>
            </a:r>
          </a:p>
          <a:p>
            <a:pPr marL="285750" indent="-285750">
              <a:buFont typeface="Arial" panose="020B0604020202020204" pitchFamily="34" charset="0"/>
              <a:buChar char="•"/>
            </a:pPr>
            <a:r>
              <a:rPr lang="tr-TR" dirty="0" smtClean="0">
                <a:latin typeface="Arial" panose="020B0604020202020204" pitchFamily="34" charset="0"/>
                <a:cs typeface="Arial" panose="020B0604020202020204" pitchFamily="34" charset="0"/>
              </a:rPr>
              <a:t>Kimyasal Kullanımı</a:t>
            </a:r>
          </a:p>
          <a:p>
            <a:pPr marL="285750" indent="-285750">
              <a:buFont typeface="Arial" panose="020B0604020202020204" pitchFamily="34" charset="0"/>
              <a:buChar char="•"/>
            </a:pPr>
            <a:r>
              <a:rPr lang="tr-TR" dirty="0" smtClean="0">
                <a:latin typeface="Arial" panose="020B0604020202020204" pitchFamily="34" charset="0"/>
                <a:cs typeface="Arial" panose="020B0604020202020204" pitchFamily="34" charset="0"/>
              </a:rPr>
              <a:t>Karbon Salınımı</a:t>
            </a:r>
          </a:p>
          <a:p>
            <a:pPr marL="285750" indent="-285750">
              <a:buFont typeface="Arial" panose="020B0604020202020204" pitchFamily="34" charset="0"/>
              <a:buChar char="•"/>
            </a:pPr>
            <a:r>
              <a:rPr lang="tr-TR" dirty="0" smtClean="0">
                <a:latin typeface="Arial" panose="020B0604020202020204" pitchFamily="34" charset="0"/>
                <a:cs typeface="Arial" panose="020B0604020202020204" pitchFamily="34" charset="0"/>
              </a:rPr>
              <a:t>Kaynak Tüketimi</a:t>
            </a:r>
          </a:p>
          <a:p>
            <a:pPr marL="285750" indent="-285750">
              <a:buFont typeface="Wingdings" panose="05000000000000000000" pitchFamily="2" charset="2"/>
              <a:buChar char="Ø"/>
            </a:pPr>
            <a:r>
              <a:rPr lang="tr-TR" dirty="0" smtClean="0">
                <a:latin typeface="Arial" panose="020B0604020202020204" pitchFamily="34" charset="0"/>
                <a:cs typeface="Arial" panose="020B0604020202020204" pitchFamily="34" charset="0"/>
              </a:rPr>
              <a:t>     Elektrik Tüketimi</a:t>
            </a:r>
          </a:p>
          <a:p>
            <a:pPr marL="285750" indent="-285750">
              <a:buFont typeface="Wingdings" panose="05000000000000000000" pitchFamily="2" charset="2"/>
              <a:buChar char="Ø"/>
            </a:pPr>
            <a:r>
              <a:rPr lang="tr-TR" dirty="0" smtClean="0">
                <a:latin typeface="Arial" panose="020B0604020202020204" pitchFamily="34" charset="0"/>
                <a:cs typeface="Arial" panose="020B0604020202020204" pitchFamily="34" charset="0"/>
              </a:rPr>
              <a:t>     LNG Tüketimi</a:t>
            </a:r>
          </a:p>
          <a:p>
            <a:pPr marL="285750" indent="-285750">
              <a:buFont typeface="Wingdings" panose="05000000000000000000" pitchFamily="2" charset="2"/>
              <a:buChar char="Ø"/>
            </a:pPr>
            <a:r>
              <a:rPr lang="tr-TR" dirty="0" smtClean="0">
                <a:latin typeface="Arial" panose="020B0604020202020204" pitchFamily="34" charset="0"/>
                <a:cs typeface="Arial" panose="020B0604020202020204" pitchFamily="34" charset="0"/>
              </a:rPr>
              <a:t>     Su Tüketimi</a:t>
            </a:r>
          </a:p>
          <a:p>
            <a:pPr marL="285750" indent="-285750">
              <a:buFont typeface="Arial" panose="020B0604020202020204" pitchFamily="34" charset="0"/>
              <a:buChar char="•"/>
            </a:pPr>
            <a:r>
              <a:rPr lang="tr-TR" dirty="0" smtClean="0">
                <a:latin typeface="Arial" panose="020B0604020202020204" pitchFamily="34" charset="0"/>
                <a:cs typeface="Arial" panose="020B0604020202020204" pitchFamily="34" charset="0"/>
              </a:rPr>
              <a:t>Doğal Hayatı Koruma</a:t>
            </a:r>
          </a:p>
          <a:p>
            <a:pPr marL="285750" indent="-285750">
              <a:buFont typeface="Arial" panose="020B0604020202020204" pitchFamily="34" charset="0"/>
              <a:buChar char="•"/>
            </a:pPr>
            <a:r>
              <a:rPr lang="tr-TR" dirty="0" smtClean="0">
                <a:latin typeface="Arial" panose="020B0604020202020204" pitchFamily="34" charset="0"/>
                <a:cs typeface="Arial" panose="020B0604020202020204" pitchFamily="34" charset="0"/>
              </a:rPr>
              <a:t>Çevresel Önceliklerimiz</a:t>
            </a:r>
          </a:p>
          <a:p>
            <a:pPr marL="0" indent="0"/>
            <a:endParaRPr lang="tr-TR" dirty="0"/>
          </a:p>
        </p:txBody>
      </p:sp>
    </p:spTree>
    <p:extLst>
      <p:ext uri="{BB962C8B-B14F-4D97-AF65-F5344CB8AC3E}">
        <p14:creationId xmlns:p14="http://schemas.microsoft.com/office/powerpoint/2010/main" val="1836318112"/>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539552" y="332656"/>
            <a:ext cx="8020372" cy="4275813"/>
          </a:xfrm>
        </p:spPr>
        <p:style>
          <a:lnRef idx="1">
            <a:schemeClr val="accent5"/>
          </a:lnRef>
          <a:fillRef idx="2">
            <a:schemeClr val="accent5"/>
          </a:fillRef>
          <a:effectRef idx="1">
            <a:schemeClr val="accent5"/>
          </a:effectRef>
          <a:fontRef idx="minor">
            <a:schemeClr val="dk1"/>
          </a:fontRef>
        </p:style>
        <p:txBody>
          <a:bodyPr>
            <a:noAutofit/>
          </a:bodyPr>
          <a:lstStyle/>
          <a:p>
            <a:r>
              <a:rPr lang="tr-TR" sz="1400" dirty="0" smtClean="0">
                <a:latin typeface="Calibri" panose="020F0502020204030204" pitchFamily="34" charset="0"/>
              </a:rPr>
              <a:t>Doktor </a:t>
            </a:r>
            <a:r>
              <a:rPr lang="tr-TR" sz="1400" dirty="0">
                <a:latin typeface="Calibri" panose="020F0502020204030204" pitchFamily="34" charset="0"/>
              </a:rPr>
              <a:t>Ofisi </a:t>
            </a:r>
          </a:p>
          <a:p>
            <a:r>
              <a:rPr lang="tr-TR" sz="1400" b="0" dirty="0">
                <a:latin typeface="Calibri" panose="020F0502020204030204" pitchFamily="34" charset="0"/>
              </a:rPr>
              <a:t>İşe giriş Periyodik muayenelerimizde anlaşmalı olduğumuz Anadolu Hastanesi’nde </a:t>
            </a:r>
            <a:r>
              <a:rPr lang="tr-TR" sz="1400" b="0" dirty="0" smtClean="0">
                <a:latin typeface="Calibri" panose="020F0502020204030204" pitchFamily="34" charset="0"/>
              </a:rPr>
              <a:t>çalışanlarımız</a:t>
            </a:r>
          </a:p>
          <a:p>
            <a:r>
              <a:rPr lang="tr-TR" sz="1400" b="0" dirty="0" smtClean="0">
                <a:latin typeface="Calibri" panose="020F0502020204030204" pitchFamily="34" charset="0"/>
              </a:rPr>
              <a:t>ücretsiz </a:t>
            </a:r>
            <a:r>
              <a:rPr lang="tr-TR" sz="1400" b="0" dirty="0">
                <a:latin typeface="Calibri" panose="020F0502020204030204" pitchFamily="34" charset="0"/>
              </a:rPr>
              <a:t>olarak </a:t>
            </a:r>
            <a:r>
              <a:rPr lang="tr-TR" sz="1400" b="0" dirty="0" smtClean="0">
                <a:latin typeface="Calibri" panose="020F0502020204030204" pitchFamily="34" charset="0"/>
              </a:rPr>
              <a:t>sağlık taramalarını </a:t>
            </a:r>
            <a:r>
              <a:rPr lang="tr-TR" sz="1400" b="0" dirty="0">
                <a:latin typeface="Calibri" panose="020F0502020204030204" pitchFamily="34" charset="0"/>
              </a:rPr>
              <a:t>yaptırmaktadır</a:t>
            </a:r>
          </a:p>
          <a:p>
            <a:r>
              <a:rPr lang="tr-TR" sz="1400" b="0" dirty="0">
                <a:latin typeface="Calibri" panose="020F0502020204030204" pitchFamily="34" charset="0"/>
              </a:rPr>
              <a:t> Otelimizde bir doktorun bulunduğu Doktor Ofisi bulunmaktadır. Çalışanlarımız sağlık hizmetinden</a:t>
            </a:r>
          </a:p>
          <a:p>
            <a:r>
              <a:rPr lang="tr-TR" sz="1400" b="0" dirty="0">
                <a:latin typeface="Calibri" panose="020F0502020204030204" pitchFamily="34" charset="0"/>
              </a:rPr>
              <a:t>mesai saatleri içeresinde yararlanabilmektedir. </a:t>
            </a:r>
          </a:p>
          <a:p>
            <a:r>
              <a:rPr lang="tr-TR" sz="1400" dirty="0" smtClean="0">
                <a:latin typeface="Calibri" panose="020F0502020204030204" pitchFamily="34" charset="0"/>
              </a:rPr>
              <a:t>Ekipman Desteği</a:t>
            </a:r>
          </a:p>
          <a:p>
            <a:r>
              <a:rPr lang="tr-TR" sz="1400" b="0" dirty="0" smtClean="0">
                <a:latin typeface="Calibri" panose="020F0502020204030204" pitchFamily="34" charset="0"/>
              </a:rPr>
              <a:t>Personellerimize</a:t>
            </a:r>
            <a:r>
              <a:rPr lang="tr-TR" sz="1400" b="0" dirty="0">
                <a:latin typeface="Calibri" panose="020F0502020204030204" pitchFamily="34" charset="0"/>
              </a:rPr>
              <a:t>, üniforma ve kişisel koruyucu </a:t>
            </a:r>
            <a:r>
              <a:rPr lang="tr-TR" sz="1400" b="0" dirty="0" smtClean="0">
                <a:latin typeface="Calibri" panose="020F0502020204030204" pitchFamily="34" charset="0"/>
              </a:rPr>
              <a:t>ekipmanların temini yapılmaktadır</a:t>
            </a:r>
          </a:p>
          <a:p>
            <a:r>
              <a:rPr lang="tr-TR" sz="1400" dirty="0" smtClean="0">
                <a:latin typeface="Calibri" panose="020F0502020204030204" pitchFamily="34" charset="0"/>
              </a:rPr>
              <a:t>Otelde Konaklama</a:t>
            </a:r>
          </a:p>
          <a:p>
            <a:r>
              <a:rPr lang="tr-TR" sz="1400" b="0" dirty="0" smtClean="0">
                <a:latin typeface="Calibri" panose="020F0502020204030204" pitchFamily="34" charset="0"/>
              </a:rPr>
              <a:t> </a:t>
            </a:r>
            <a:r>
              <a:rPr lang="tr-TR" sz="1400" b="0" dirty="0">
                <a:latin typeface="Calibri" panose="020F0502020204030204" pitchFamily="34" charset="0"/>
              </a:rPr>
              <a:t>Personellerimiz kendileri ve yakınları için </a:t>
            </a:r>
            <a:r>
              <a:rPr lang="tr-TR" sz="1400" b="0" dirty="0" smtClean="0">
                <a:latin typeface="Calibri" panose="020F0502020204030204" pitchFamily="34" charset="0"/>
              </a:rPr>
              <a:t>otel rezervasyonu </a:t>
            </a:r>
            <a:r>
              <a:rPr lang="tr-TR" sz="1400" b="0" dirty="0">
                <a:latin typeface="Calibri" panose="020F0502020204030204" pitchFamily="34" charset="0"/>
              </a:rPr>
              <a:t>yaptırdıklarında Satış </a:t>
            </a:r>
            <a:r>
              <a:rPr lang="tr-TR" sz="1400" b="0" dirty="0" smtClean="0">
                <a:latin typeface="Calibri" panose="020F0502020204030204" pitchFamily="34" charset="0"/>
              </a:rPr>
              <a:t>ve</a:t>
            </a:r>
          </a:p>
          <a:p>
            <a:r>
              <a:rPr lang="tr-TR" sz="1400" b="0" dirty="0" smtClean="0">
                <a:latin typeface="Calibri" panose="020F0502020204030204" pitchFamily="34" charset="0"/>
              </a:rPr>
              <a:t>Pazarlama </a:t>
            </a:r>
            <a:r>
              <a:rPr lang="tr-TR" sz="1400" b="0" dirty="0">
                <a:latin typeface="Calibri" panose="020F0502020204030204" pitchFamily="34" charset="0"/>
              </a:rPr>
              <a:t>Bölümü tarafından belirlenen “Aile ve Arkadaş Konsepti” ne göre </a:t>
            </a:r>
            <a:r>
              <a:rPr lang="tr-TR" sz="1400" b="0" dirty="0" smtClean="0">
                <a:latin typeface="Calibri" panose="020F0502020204030204" pitchFamily="34" charset="0"/>
              </a:rPr>
              <a:t>hak</a:t>
            </a:r>
          </a:p>
          <a:p>
            <a:r>
              <a:rPr lang="tr-TR" sz="1400" b="0" dirty="0" smtClean="0">
                <a:latin typeface="Calibri" panose="020F0502020204030204" pitchFamily="34" charset="0"/>
              </a:rPr>
              <a:t>ettikleri </a:t>
            </a:r>
            <a:r>
              <a:rPr lang="tr-TR" sz="1400" b="0" dirty="0">
                <a:latin typeface="Calibri" panose="020F0502020204030204" pitchFamily="34" charset="0"/>
              </a:rPr>
              <a:t>indirimlerden faydalanırlar. </a:t>
            </a:r>
            <a:endParaRPr lang="tr-TR" sz="1400" b="0" dirty="0" smtClean="0">
              <a:latin typeface="Calibri" panose="020F0502020204030204" pitchFamily="34" charset="0"/>
            </a:endParaRPr>
          </a:p>
          <a:p>
            <a:r>
              <a:rPr lang="tr-TR" sz="1400" dirty="0">
                <a:latin typeface="Calibri" panose="020F0502020204030204" pitchFamily="34" charset="0"/>
              </a:rPr>
              <a:t>Kariyer Yönetimi </a:t>
            </a:r>
            <a:endParaRPr lang="tr-TR" sz="1400" dirty="0" smtClean="0">
              <a:latin typeface="Calibri" panose="020F0502020204030204" pitchFamily="34" charset="0"/>
            </a:endParaRPr>
          </a:p>
          <a:p>
            <a:r>
              <a:rPr lang="tr-TR" sz="1400" b="0" dirty="0" smtClean="0">
                <a:latin typeface="Calibri" panose="020F0502020204030204" pitchFamily="34" charset="0"/>
              </a:rPr>
              <a:t>Turizm </a:t>
            </a:r>
            <a:r>
              <a:rPr lang="tr-TR" sz="1400" b="0" dirty="0">
                <a:latin typeface="Calibri" panose="020F0502020204030204" pitchFamily="34" charset="0"/>
              </a:rPr>
              <a:t>öğrencilerinin çalışma tecrübesi kazanmaları adına staj imkanı yaratıyoruz</a:t>
            </a:r>
            <a:r>
              <a:rPr lang="tr-TR" sz="1400" dirty="0"/>
              <a:t>. </a:t>
            </a:r>
            <a:endParaRPr lang="tr-TR" sz="1400" dirty="0" smtClean="0"/>
          </a:p>
          <a:p>
            <a:endParaRPr lang="tr-TR" sz="1400" b="0" dirty="0" smtClean="0">
              <a:latin typeface="Calibri" panose="020F0502020204030204" pitchFamily="34" charset="0"/>
            </a:endParaRPr>
          </a:p>
          <a:p>
            <a:endParaRPr lang="tr-TR" sz="1400" b="0" dirty="0">
              <a:latin typeface="Calibri" panose="020F0502020204030204" pitchFamily="34" charset="0"/>
            </a:endParaRPr>
          </a:p>
        </p:txBody>
      </p:sp>
    </p:spTree>
    <p:extLst>
      <p:ext uri="{BB962C8B-B14F-4D97-AF65-F5344CB8AC3E}">
        <p14:creationId xmlns:p14="http://schemas.microsoft.com/office/powerpoint/2010/main" val="2496813431"/>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611560" y="365760"/>
            <a:ext cx="7732340" cy="548640"/>
          </a:xfrm>
        </p:spPr>
        <p:style>
          <a:lnRef idx="3">
            <a:schemeClr val="lt1"/>
          </a:lnRef>
          <a:fillRef idx="1">
            <a:schemeClr val="accent5"/>
          </a:fillRef>
          <a:effectRef idx="1">
            <a:schemeClr val="accent5"/>
          </a:effectRef>
          <a:fontRef idx="minor">
            <a:schemeClr val="lt1"/>
          </a:fontRef>
        </p:style>
        <p:txBody>
          <a:bodyPr/>
          <a:lstStyle/>
          <a:p>
            <a:r>
              <a:rPr lang="tr-TR" sz="1800" b="1" dirty="0" smtClean="0">
                <a:latin typeface="Arial" panose="020B0604020202020204" pitchFamily="34" charset="0"/>
                <a:cs typeface="Arial" panose="020B0604020202020204" pitchFamily="34" charset="0"/>
              </a:rPr>
              <a:t>Sosyal </a:t>
            </a:r>
            <a:r>
              <a:rPr lang="tr-TR" sz="1800" b="1" dirty="0" err="1" smtClean="0">
                <a:latin typeface="Arial" panose="020B0604020202020204" pitchFamily="34" charset="0"/>
                <a:cs typeface="Arial" panose="020B0604020202020204" pitchFamily="34" charset="0"/>
              </a:rPr>
              <a:t>sorumluluklarImIz</a:t>
            </a:r>
            <a:endParaRPr lang="tr-TR" sz="1800" b="1" dirty="0">
              <a:latin typeface="Arial" panose="020B0604020202020204" pitchFamily="34" charset="0"/>
              <a:cs typeface="Arial" panose="020B0604020202020204" pitchFamily="34" charset="0"/>
            </a:endParaRPr>
          </a:p>
        </p:txBody>
      </p:sp>
      <p:sp>
        <p:nvSpPr>
          <p:cNvPr id="3" name="İçerik Yer Tutucusu 2"/>
          <p:cNvSpPr>
            <a:spLocks noGrp="1"/>
          </p:cNvSpPr>
          <p:nvPr>
            <p:ph idx="1"/>
          </p:nvPr>
        </p:nvSpPr>
        <p:spPr>
          <a:xfrm>
            <a:off x="539552" y="1100628"/>
            <a:ext cx="7804348" cy="3579849"/>
          </a:xfrm>
        </p:spPr>
        <p:style>
          <a:lnRef idx="1">
            <a:schemeClr val="accent5"/>
          </a:lnRef>
          <a:fillRef idx="2">
            <a:schemeClr val="accent5"/>
          </a:fillRef>
          <a:effectRef idx="1">
            <a:schemeClr val="accent5"/>
          </a:effectRef>
          <a:fontRef idx="minor">
            <a:schemeClr val="dk1"/>
          </a:fontRef>
        </p:style>
        <p:txBody>
          <a:bodyPr>
            <a:normAutofit fontScale="55000" lnSpcReduction="20000"/>
          </a:bodyPr>
          <a:lstStyle/>
          <a:p>
            <a:r>
              <a:rPr lang="tr-TR" sz="2600" b="0" dirty="0">
                <a:latin typeface="Arial" panose="020B0604020202020204" pitchFamily="34" charset="0"/>
                <a:cs typeface="Arial" panose="020B0604020202020204" pitchFamily="34" charset="0"/>
              </a:rPr>
              <a:t>8 mart Dünya Kadınlar gününün sosyal medya üzerinden </a:t>
            </a:r>
            <a:r>
              <a:rPr lang="tr-TR" sz="2600" b="0" dirty="0" smtClean="0">
                <a:latin typeface="Arial" panose="020B0604020202020204" pitchFamily="34" charset="0"/>
                <a:cs typeface="Arial" panose="020B0604020202020204" pitchFamily="34" charset="0"/>
              </a:rPr>
              <a:t>kutlanmıştır.</a:t>
            </a:r>
            <a:endParaRPr lang="tr-TR" sz="2600" b="0" dirty="0">
              <a:latin typeface="Arial" panose="020B0604020202020204" pitchFamily="34" charset="0"/>
              <a:cs typeface="Arial" panose="020B0604020202020204" pitchFamily="34" charset="0"/>
            </a:endParaRPr>
          </a:p>
          <a:p>
            <a:r>
              <a:rPr lang="tr-TR" sz="2600" b="0" dirty="0" smtClean="0">
                <a:latin typeface="Arial" panose="020B0604020202020204" pitchFamily="34" charset="0"/>
                <a:cs typeface="Arial" panose="020B0604020202020204" pitchFamily="34" charset="0"/>
              </a:rPr>
              <a:t>Turizm </a:t>
            </a:r>
            <a:r>
              <a:rPr lang="tr-TR" sz="2600" b="0" dirty="0">
                <a:latin typeface="Arial" panose="020B0604020202020204" pitchFamily="34" charset="0"/>
                <a:cs typeface="Arial" panose="020B0604020202020204" pitchFamily="34" charset="0"/>
              </a:rPr>
              <a:t>öğrencilerinin çalışma tecrübesi kazanmaları adına staj imkânı yaratılmıştır</a:t>
            </a:r>
            <a:r>
              <a:rPr lang="tr-TR" sz="2600" b="0" dirty="0" smtClean="0">
                <a:latin typeface="Arial" panose="020B0604020202020204" pitchFamily="34" charset="0"/>
                <a:cs typeface="Arial" panose="020B0604020202020204" pitchFamily="34" charset="0"/>
              </a:rPr>
              <a:t>.</a:t>
            </a:r>
          </a:p>
          <a:p>
            <a:r>
              <a:rPr lang="tr-TR" sz="2600" b="0" dirty="0" smtClean="0">
                <a:latin typeface="Arial" panose="020B0604020202020204" pitchFamily="34" charset="0"/>
                <a:cs typeface="Arial" panose="020B0604020202020204" pitchFamily="34" charset="0"/>
              </a:rPr>
              <a:t>New York Maratonu’nda  Türk Eğitim Vakfı ‘</a:t>
            </a:r>
            <a:r>
              <a:rPr lang="tr-TR" sz="2600" b="0" dirty="0" err="1" smtClean="0">
                <a:latin typeface="Arial" panose="020B0604020202020204" pitchFamily="34" charset="0"/>
                <a:cs typeface="Arial" panose="020B0604020202020204" pitchFamily="34" charset="0"/>
              </a:rPr>
              <a:t>na</a:t>
            </a:r>
            <a:r>
              <a:rPr lang="tr-TR" sz="2600" b="0" dirty="0" smtClean="0">
                <a:latin typeface="Arial" panose="020B0604020202020204" pitchFamily="34" charset="0"/>
                <a:cs typeface="Arial" panose="020B0604020202020204" pitchFamily="34" charset="0"/>
              </a:rPr>
              <a:t> destek için  katılım sağlanmıştır.</a:t>
            </a:r>
          </a:p>
          <a:p>
            <a:r>
              <a:rPr lang="tr-TR" sz="2600" b="0" dirty="0" smtClean="0">
                <a:latin typeface="Arial" panose="020B0604020202020204" pitchFamily="34" charset="0"/>
                <a:cs typeface="Arial" panose="020B0604020202020204" pitchFamily="34" charset="0"/>
              </a:rPr>
              <a:t>Run Antalya Maratonu’nda depremzede çocuklar için bağış toplanmıştır.</a:t>
            </a:r>
          </a:p>
          <a:p>
            <a:r>
              <a:rPr lang="tr-TR" sz="2600" b="0" dirty="0" smtClean="0">
                <a:latin typeface="Arial" panose="020B0604020202020204" pitchFamily="34" charset="0"/>
                <a:cs typeface="Arial" panose="020B0604020202020204" pitchFamily="34" charset="0"/>
              </a:rPr>
              <a:t>Engelli bireylerimizi desteklemek amacıyla Manavgat Engelliler Derneği’ne bağış yapılmıştır.</a:t>
            </a:r>
          </a:p>
          <a:p>
            <a:r>
              <a:rPr lang="tr-TR" sz="2600" b="0" dirty="0" smtClean="0">
                <a:latin typeface="Arial" panose="020B0604020202020204" pitchFamily="34" charset="0"/>
                <a:cs typeface="Arial" panose="020B0604020202020204" pitchFamily="34" charset="0"/>
              </a:rPr>
              <a:t>Kültürel mirasımızı korumak adına Antalya Tanıtım Vakfı’na(ATAV) bağış yapılmıştır.</a:t>
            </a:r>
          </a:p>
          <a:p>
            <a:r>
              <a:rPr lang="tr-TR" sz="2600" b="0" dirty="0" smtClean="0">
                <a:latin typeface="Arial" panose="020B0604020202020204" pitchFamily="34" charset="0"/>
                <a:cs typeface="Arial" panose="020B0604020202020204" pitchFamily="34" charset="0"/>
              </a:rPr>
              <a:t>Tesisimizde bulunan  </a:t>
            </a:r>
            <a:r>
              <a:rPr lang="tr-TR" sz="2600" b="0" dirty="0">
                <a:latin typeface="Arial" panose="020B0604020202020204" pitchFamily="34" charset="0"/>
                <a:cs typeface="Arial" panose="020B0604020202020204" pitchFamily="34" charset="0"/>
              </a:rPr>
              <a:t>k</a:t>
            </a:r>
            <a:r>
              <a:rPr lang="tr-TR" sz="2600" b="0" dirty="0" smtClean="0">
                <a:latin typeface="Arial" panose="020B0604020202020204" pitchFamily="34" charset="0"/>
                <a:cs typeface="Arial" panose="020B0604020202020204" pitchFamily="34" charset="0"/>
              </a:rPr>
              <a:t>edi evimize  mama yardımı yapılabilmesi </a:t>
            </a:r>
            <a:r>
              <a:rPr lang="tr-TR" sz="2600" b="0" dirty="0">
                <a:latin typeface="Arial" panose="020B0604020202020204" pitchFamily="34" charset="0"/>
                <a:cs typeface="Arial" panose="020B0604020202020204" pitchFamily="34" charset="0"/>
              </a:rPr>
              <a:t>için TIP </a:t>
            </a:r>
            <a:r>
              <a:rPr lang="tr-TR" sz="2600" b="0" dirty="0" smtClean="0">
                <a:latin typeface="Arial" panose="020B0604020202020204" pitchFamily="34" charset="0"/>
                <a:cs typeface="Arial" panose="020B0604020202020204" pitchFamily="34" charset="0"/>
              </a:rPr>
              <a:t>BOX</a:t>
            </a:r>
          </a:p>
          <a:p>
            <a:r>
              <a:rPr lang="tr-TR" sz="2600" b="0" dirty="0" smtClean="0">
                <a:latin typeface="Arial" panose="020B0604020202020204" pitchFamily="34" charset="0"/>
                <a:cs typeface="Arial" panose="020B0604020202020204" pitchFamily="34" charset="0"/>
              </a:rPr>
              <a:t>uygulamasını başlatılmıştır.</a:t>
            </a:r>
          </a:p>
          <a:p>
            <a:r>
              <a:rPr lang="tr-TR" sz="2600" b="0" dirty="0">
                <a:latin typeface="Arial" panose="020B0604020202020204" pitchFamily="34" charset="0"/>
                <a:cs typeface="Arial" panose="020B0604020202020204" pitchFamily="34" charset="0"/>
              </a:rPr>
              <a:t>Çalışan personellerimizi eğitimlerle ve kariyer yönetimi programıyla </a:t>
            </a:r>
            <a:r>
              <a:rPr lang="tr-TR" sz="2600" b="0" dirty="0" smtClean="0">
                <a:latin typeface="Arial" panose="020B0604020202020204" pitchFamily="34" charset="0"/>
                <a:cs typeface="Arial" panose="020B0604020202020204" pitchFamily="34" charset="0"/>
              </a:rPr>
              <a:t>desteklemekteyiz.</a:t>
            </a:r>
            <a:r>
              <a:rPr lang="tr-TR" dirty="0"/>
              <a:t/>
            </a:r>
            <a:br>
              <a:rPr lang="tr-TR" dirty="0"/>
            </a:br>
            <a:r>
              <a:rPr lang="tr-TR" dirty="0"/>
              <a:t/>
            </a:r>
            <a:br>
              <a:rPr lang="tr-TR" dirty="0"/>
            </a:br>
            <a:r>
              <a:rPr lang="tr-TR" dirty="0"/>
              <a:t/>
            </a:r>
            <a:br>
              <a:rPr lang="tr-TR" dirty="0"/>
            </a:br>
            <a:r>
              <a:rPr lang="tr-TR" dirty="0"/>
              <a:t/>
            </a:r>
            <a:br>
              <a:rPr lang="tr-TR" dirty="0"/>
            </a:br>
            <a:r>
              <a:rPr lang="tr-TR" dirty="0"/>
              <a:t/>
            </a:r>
            <a:br>
              <a:rPr lang="tr-TR" dirty="0"/>
            </a:br>
            <a:r>
              <a:rPr lang="tr-TR" dirty="0"/>
              <a:t/>
            </a:r>
            <a:br>
              <a:rPr lang="tr-TR" dirty="0"/>
            </a:br>
            <a:r>
              <a:rPr lang="tr-TR" dirty="0"/>
              <a:t/>
            </a:r>
            <a:br>
              <a:rPr lang="tr-TR" dirty="0"/>
            </a:br>
            <a:r>
              <a:rPr lang="tr-TR" dirty="0"/>
              <a:t/>
            </a:r>
            <a:br>
              <a:rPr lang="tr-TR" dirty="0"/>
            </a:br>
            <a:endParaRPr lang="tr-TR" b="0" dirty="0"/>
          </a:p>
        </p:txBody>
      </p:sp>
    </p:spTree>
    <p:extLst>
      <p:ext uri="{BB962C8B-B14F-4D97-AF65-F5344CB8AC3E}">
        <p14:creationId xmlns:p14="http://schemas.microsoft.com/office/powerpoint/2010/main" val="466081156"/>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611560" y="188640"/>
            <a:ext cx="7520940" cy="548640"/>
          </a:xfrm>
        </p:spPr>
        <p:style>
          <a:lnRef idx="3">
            <a:schemeClr val="lt1"/>
          </a:lnRef>
          <a:fillRef idx="1">
            <a:schemeClr val="accent5"/>
          </a:fillRef>
          <a:effectRef idx="1">
            <a:schemeClr val="accent5"/>
          </a:effectRef>
          <a:fontRef idx="minor">
            <a:schemeClr val="lt1"/>
          </a:fontRef>
        </p:style>
        <p:txBody>
          <a:bodyPr/>
          <a:lstStyle/>
          <a:p>
            <a:r>
              <a:rPr lang="tr-TR" sz="1600" b="1" dirty="0" smtClean="0">
                <a:latin typeface="Arial" panose="020B0604020202020204" pitchFamily="34" charset="0"/>
                <a:cs typeface="Arial" panose="020B0604020202020204" pitchFamily="34" charset="0"/>
              </a:rPr>
              <a:t>KÜLTÜREL MİRASIN KORUNMASI VE TANITIM FAALİYETLERİMİZ</a:t>
            </a:r>
            <a:endParaRPr lang="tr-TR" sz="1600" b="1" dirty="0">
              <a:latin typeface="Arial" panose="020B0604020202020204" pitchFamily="34" charset="0"/>
              <a:cs typeface="Arial" panose="020B0604020202020204" pitchFamily="34" charset="0"/>
            </a:endParaRPr>
          </a:p>
        </p:txBody>
      </p:sp>
      <p:sp>
        <p:nvSpPr>
          <p:cNvPr id="3" name="İçerik Yer Tutucusu 2"/>
          <p:cNvSpPr>
            <a:spLocks noGrp="1"/>
          </p:cNvSpPr>
          <p:nvPr>
            <p:ph idx="1"/>
          </p:nvPr>
        </p:nvSpPr>
        <p:spPr>
          <a:xfrm>
            <a:off x="467544" y="836712"/>
            <a:ext cx="7876356" cy="4248472"/>
          </a:xfrm>
        </p:spPr>
        <p:style>
          <a:lnRef idx="1">
            <a:schemeClr val="accent5"/>
          </a:lnRef>
          <a:fillRef idx="2">
            <a:schemeClr val="accent5"/>
          </a:fillRef>
          <a:effectRef idx="1">
            <a:schemeClr val="accent5"/>
          </a:effectRef>
          <a:fontRef idx="minor">
            <a:schemeClr val="dk1"/>
          </a:fontRef>
        </p:style>
        <p:txBody>
          <a:bodyPr>
            <a:noAutofit/>
          </a:bodyPr>
          <a:lstStyle/>
          <a:p>
            <a:r>
              <a:rPr lang="tr-TR" sz="1200" b="0" dirty="0">
                <a:latin typeface="Arial" panose="020B0604020202020204" pitchFamily="34" charset="0"/>
                <a:cs typeface="Arial" panose="020B0604020202020204" pitchFamily="34" charset="0"/>
              </a:rPr>
              <a:t>Kültürel mirasın sunulması sürecinde; </a:t>
            </a:r>
            <a:r>
              <a:rPr lang="tr-TR" sz="1200" b="0" dirty="0" smtClean="0">
                <a:latin typeface="Arial" panose="020B0604020202020204" pitchFamily="34" charset="0"/>
                <a:cs typeface="Arial" panose="020B0604020202020204" pitchFamily="34" charset="0"/>
              </a:rPr>
              <a:t>Tüm Otelimiz</a:t>
            </a:r>
            <a:r>
              <a:rPr lang="tr-TR" sz="1200" b="0" dirty="0">
                <a:latin typeface="Arial" panose="020B0604020202020204" pitchFamily="34" charset="0"/>
                <a:cs typeface="Arial" panose="020B0604020202020204" pitchFamily="34" charset="0"/>
              </a:rPr>
              <a:t>, yerel halkının fikri </a:t>
            </a:r>
            <a:r>
              <a:rPr lang="tr-TR" sz="1200" b="0" dirty="0" smtClean="0">
                <a:latin typeface="Arial" panose="020B0604020202020204" pitchFamily="34" charset="0"/>
                <a:cs typeface="Arial" panose="020B0604020202020204" pitchFamily="34" charset="0"/>
              </a:rPr>
              <a:t>mülkiyet</a:t>
            </a:r>
          </a:p>
          <a:p>
            <a:r>
              <a:rPr lang="tr-TR" sz="1200" b="0" dirty="0" smtClean="0">
                <a:latin typeface="Arial" panose="020B0604020202020204" pitchFamily="34" charset="0"/>
                <a:cs typeface="Arial" panose="020B0604020202020204" pitchFamily="34" charset="0"/>
              </a:rPr>
              <a:t>haklarına </a:t>
            </a:r>
            <a:r>
              <a:rPr lang="tr-TR" sz="1200" b="0" dirty="0">
                <a:latin typeface="Arial" panose="020B0604020202020204" pitchFamily="34" charset="0"/>
                <a:cs typeface="Arial" panose="020B0604020202020204" pitchFamily="34" charset="0"/>
              </a:rPr>
              <a:t>saygı gösterir</a:t>
            </a:r>
            <a:r>
              <a:rPr lang="tr-TR" sz="1200" b="0" dirty="0" smtClean="0">
                <a:latin typeface="Arial" panose="020B0604020202020204" pitchFamily="34" charset="0"/>
                <a:cs typeface="Arial" panose="020B0604020202020204" pitchFamily="34" charset="0"/>
              </a:rPr>
              <a:t>.</a:t>
            </a:r>
          </a:p>
          <a:p>
            <a:r>
              <a:rPr lang="tr-TR" sz="1200" b="0" dirty="0">
                <a:latin typeface="Arial" panose="020B0604020202020204" pitchFamily="34" charset="0"/>
                <a:cs typeface="Arial" panose="020B0604020202020204" pitchFamily="34" charset="0"/>
              </a:rPr>
              <a:t>Geleneksel ve çağdaş yerel kültürün </a:t>
            </a:r>
            <a:r>
              <a:rPr lang="tr-TR" sz="1200" b="0" dirty="0" smtClean="0">
                <a:latin typeface="Arial" panose="020B0604020202020204" pitchFamily="34" charset="0"/>
                <a:cs typeface="Arial" panose="020B0604020202020204" pitchFamily="34" charset="0"/>
              </a:rPr>
              <a:t>otantik unsurları</a:t>
            </a:r>
            <a:r>
              <a:rPr lang="tr-TR" sz="1200" b="0" dirty="0">
                <a:latin typeface="Arial" panose="020B0604020202020204" pitchFamily="34" charset="0"/>
                <a:cs typeface="Arial" panose="020B0604020202020204" pitchFamily="34" charset="0"/>
              </a:rPr>
              <a:t> </a:t>
            </a:r>
            <a:r>
              <a:rPr lang="tr-TR" sz="1200" b="0" dirty="0" smtClean="0">
                <a:latin typeface="Arial" panose="020B0604020202020204" pitchFamily="34" charset="0"/>
                <a:cs typeface="Arial" panose="020B0604020202020204" pitchFamily="34" charset="0"/>
              </a:rPr>
              <a:t>mutfağımızda</a:t>
            </a:r>
            <a:r>
              <a:rPr lang="tr-TR" sz="1200" b="0" dirty="0">
                <a:latin typeface="Arial" panose="020B0604020202020204" pitchFamily="34" charset="0"/>
                <a:cs typeface="Arial" panose="020B0604020202020204" pitchFamily="34" charset="0"/>
              </a:rPr>
              <a:t>, </a:t>
            </a:r>
            <a:r>
              <a:rPr lang="tr-TR" sz="1200" b="0" dirty="0" smtClean="0">
                <a:latin typeface="Arial" panose="020B0604020202020204" pitchFamily="34" charset="0"/>
                <a:cs typeface="Arial" panose="020B0604020202020204" pitchFamily="34" charset="0"/>
              </a:rPr>
              <a:t>tasarımımızda,</a:t>
            </a:r>
          </a:p>
          <a:p>
            <a:r>
              <a:rPr lang="tr-TR" sz="1200" b="0" dirty="0">
                <a:latin typeface="Arial" panose="020B0604020202020204" pitchFamily="34" charset="0"/>
                <a:cs typeface="Arial" panose="020B0604020202020204" pitchFamily="34" charset="0"/>
              </a:rPr>
              <a:t>d</a:t>
            </a:r>
            <a:r>
              <a:rPr lang="tr-TR" sz="1200" b="0" dirty="0" smtClean="0">
                <a:latin typeface="Arial" panose="020B0604020202020204" pitchFamily="34" charset="0"/>
                <a:cs typeface="Arial" panose="020B0604020202020204" pitchFamily="34" charset="0"/>
              </a:rPr>
              <a:t>ekorasyona değerlendirir</a:t>
            </a:r>
            <a:r>
              <a:rPr lang="tr-TR" sz="1200" b="0" dirty="0">
                <a:latin typeface="Arial" panose="020B0604020202020204" pitchFamily="34" charset="0"/>
                <a:cs typeface="Arial" panose="020B0604020202020204" pitchFamily="34" charset="0"/>
              </a:rPr>
              <a:t>. Bölgesel zanaat, tasarım </a:t>
            </a:r>
            <a:r>
              <a:rPr lang="tr-TR" sz="1200" b="0" dirty="0" smtClean="0">
                <a:latin typeface="Arial" panose="020B0604020202020204" pitchFamily="34" charset="0"/>
                <a:cs typeface="Arial" panose="020B0604020202020204" pitchFamily="34" charset="0"/>
              </a:rPr>
              <a:t>veya yemekler </a:t>
            </a:r>
            <a:r>
              <a:rPr lang="tr-TR" sz="1200" b="0" dirty="0">
                <a:latin typeface="Arial" panose="020B0604020202020204" pitchFamily="34" charset="0"/>
                <a:cs typeface="Arial" panose="020B0604020202020204" pitchFamily="34" charset="0"/>
              </a:rPr>
              <a:t>otellerimizin </a:t>
            </a:r>
            <a:r>
              <a:rPr lang="tr-TR" sz="1200" b="0" dirty="0" smtClean="0">
                <a:latin typeface="Arial" panose="020B0604020202020204" pitchFamily="34" charset="0"/>
                <a:cs typeface="Arial" panose="020B0604020202020204" pitchFamily="34" charset="0"/>
              </a:rPr>
              <a:t>belirli</a:t>
            </a:r>
          </a:p>
          <a:p>
            <a:r>
              <a:rPr lang="tr-TR" sz="1200" b="0" dirty="0" smtClean="0">
                <a:latin typeface="Arial" panose="020B0604020202020204" pitchFamily="34" charset="0"/>
                <a:cs typeface="Arial" panose="020B0604020202020204" pitchFamily="34" charset="0"/>
              </a:rPr>
              <a:t>bölgelerinde misafirlere sunulur.</a:t>
            </a:r>
          </a:p>
          <a:p>
            <a:r>
              <a:rPr lang="tr-TR" sz="1200" b="0" dirty="0">
                <a:latin typeface="Arial" panose="020B0604020202020204" pitchFamily="34" charset="0"/>
                <a:cs typeface="Arial" panose="020B0604020202020204" pitchFamily="34" charset="0"/>
              </a:rPr>
              <a:t> </a:t>
            </a:r>
            <a:r>
              <a:rPr lang="tr-TR" sz="1200" b="0" dirty="0" smtClean="0">
                <a:latin typeface="Arial" panose="020B0604020202020204" pitchFamily="34" charset="0"/>
                <a:cs typeface="Arial" panose="020B0604020202020204" pitchFamily="34" charset="0"/>
              </a:rPr>
              <a:t>  - </a:t>
            </a:r>
            <a:r>
              <a:rPr lang="tr-TR" sz="1200" b="0" dirty="0">
                <a:latin typeface="Arial" panose="020B0604020202020204" pitchFamily="34" charset="0"/>
                <a:cs typeface="Arial" panose="020B0604020202020204" pitchFamily="34" charset="0"/>
              </a:rPr>
              <a:t>Otelimizde Kültürel Mirasın Tanıtılması , Korunması Örnekleri</a:t>
            </a:r>
            <a:r>
              <a:rPr lang="tr-TR" sz="1200" b="0" dirty="0" smtClean="0">
                <a:latin typeface="Arial" panose="020B0604020202020204" pitchFamily="34" charset="0"/>
                <a:cs typeface="Arial" panose="020B0604020202020204" pitchFamily="34" charset="0"/>
              </a:rPr>
              <a:t>;</a:t>
            </a:r>
          </a:p>
          <a:p>
            <a:r>
              <a:rPr lang="tr-TR" sz="1200" b="0" dirty="0">
                <a:latin typeface="Arial" panose="020B0604020202020204" pitchFamily="34" charset="0"/>
                <a:cs typeface="Arial" panose="020B0604020202020204" pitchFamily="34" charset="0"/>
              </a:rPr>
              <a:t>Türk </a:t>
            </a:r>
            <a:r>
              <a:rPr lang="tr-TR" sz="1200" b="0" dirty="0" smtClean="0">
                <a:latin typeface="Arial" panose="020B0604020202020204" pitchFamily="34" charset="0"/>
                <a:cs typeface="Arial" panose="020B0604020202020204" pitchFamily="34" charset="0"/>
              </a:rPr>
              <a:t>Hamamı</a:t>
            </a:r>
            <a:endParaRPr lang="tr-TR" sz="1200" b="0" dirty="0">
              <a:latin typeface="Arial" panose="020B0604020202020204" pitchFamily="34" charset="0"/>
              <a:cs typeface="Arial" panose="020B0604020202020204" pitchFamily="34" charset="0"/>
            </a:endParaRPr>
          </a:p>
          <a:p>
            <a:r>
              <a:rPr lang="tr-TR" sz="1200" b="0" dirty="0" smtClean="0">
                <a:latin typeface="Arial" panose="020B0604020202020204" pitchFamily="34" charset="0"/>
                <a:cs typeface="Arial" panose="020B0604020202020204" pitchFamily="34" charset="0"/>
              </a:rPr>
              <a:t>Türk </a:t>
            </a:r>
            <a:r>
              <a:rPr lang="tr-TR" sz="1200" b="0" dirty="0">
                <a:latin typeface="Arial" panose="020B0604020202020204" pitchFamily="34" charset="0"/>
                <a:cs typeface="Arial" panose="020B0604020202020204" pitchFamily="34" charset="0"/>
              </a:rPr>
              <a:t>Hamamında Kullanılan Bakır </a:t>
            </a:r>
            <a:r>
              <a:rPr lang="tr-TR" sz="1200" b="0" dirty="0" smtClean="0">
                <a:latin typeface="Arial" panose="020B0604020202020204" pitchFamily="34" charset="0"/>
                <a:cs typeface="Arial" panose="020B0604020202020204" pitchFamily="34" charset="0"/>
              </a:rPr>
              <a:t>Ekipmanlar</a:t>
            </a:r>
          </a:p>
          <a:p>
            <a:r>
              <a:rPr lang="tr-TR" sz="1200" b="0" dirty="0" smtClean="0">
                <a:latin typeface="Arial" panose="020B0604020202020204" pitchFamily="34" charset="0"/>
                <a:cs typeface="Arial" panose="020B0604020202020204" pitchFamily="34" charset="0"/>
              </a:rPr>
              <a:t>Ala </a:t>
            </a:r>
            <a:r>
              <a:rPr lang="tr-TR" sz="1200" b="0" dirty="0" err="1" smtClean="0">
                <a:latin typeface="Arial" panose="020B0604020202020204" pitchFamily="34" charset="0"/>
                <a:cs typeface="Arial" panose="020B0604020202020204" pitchFamily="34" charset="0"/>
              </a:rPr>
              <a:t>Carte</a:t>
            </a:r>
            <a:r>
              <a:rPr lang="tr-TR" sz="1200" b="0" dirty="0" smtClean="0">
                <a:latin typeface="Arial" panose="020B0604020202020204" pitchFamily="34" charset="0"/>
                <a:cs typeface="Arial" panose="020B0604020202020204" pitchFamily="34" charset="0"/>
              </a:rPr>
              <a:t> restoranda </a:t>
            </a:r>
            <a:r>
              <a:rPr lang="tr-TR" sz="1200" b="0" dirty="0">
                <a:latin typeface="Arial" panose="020B0604020202020204" pitchFamily="34" charset="0"/>
                <a:cs typeface="Arial" panose="020B0604020202020204" pitchFamily="34" charset="0"/>
              </a:rPr>
              <a:t>motifli tabak </a:t>
            </a:r>
            <a:r>
              <a:rPr lang="tr-TR" sz="1200" b="0" dirty="0" smtClean="0">
                <a:latin typeface="Arial" panose="020B0604020202020204" pitchFamily="34" charset="0"/>
                <a:cs typeface="Arial" panose="020B0604020202020204" pitchFamily="34" charset="0"/>
              </a:rPr>
              <a:t>sunumu</a:t>
            </a:r>
          </a:p>
          <a:p>
            <a:r>
              <a:rPr lang="tr-TR" sz="1200" b="0" dirty="0" smtClean="0">
                <a:latin typeface="Arial" panose="020B0604020202020204" pitchFamily="34" charset="0"/>
                <a:cs typeface="Arial" panose="020B0604020202020204" pitchFamily="34" charset="0"/>
              </a:rPr>
              <a:t>Mutfağımızda </a:t>
            </a:r>
            <a:r>
              <a:rPr lang="tr-TR" sz="1200" b="0" dirty="0">
                <a:latin typeface="Arial" panose="020B0604020202020204" pitchFamily="34" charset="0"/>
                <a:cs typeface="Arial" panose="020B0604020202020204" pitchFamily="34" charset="0"/>
              </a:rPr>
              <a:t>Yerel Gastronominin Tanıtılması </a:t>
            </a:r>
            <a:r>
              <a:rPr lang="tr-TR" sz="1200" b="0" dirty="0" smtClean="0">
                <a:latin typeface="Arial" panose="020B0604020202020204" pitchFamily="34" charset="0"/>
                <a:cs typeface="Arial" panose="020B0604020202020204" pitchFamily="34" charset="0"/>
              </a:rPr>
              <a:t>, Türk gecesi vb.</a:t>
            </a:r>
            <a:endParaRPr lang="tr-TR" sz="1200" b="0" dirty="0">
              <a:latin typeface="Arial" panose="020B0604020202020204" pitchFamily="34" charset="0"/>
              <a:cs typeface="Arial" panose="020B0604020202020204" pitchFamily="34" charset="0"/>
            </a:endParaRPr>
          </a:p>
          <a:p>
            <a:r>
              <a:rPr lang="tr-TR" sz="1200" b="0" dirty="0">
                <a:latin typeface="Arial" panose="020B0604020202020204" pitchFamily="34" charset="0"/>
                <a:cs typeface="Arial" panose="020B0604020202020204" pitchFamily="34" charset="0"/>
              </a:rPr>
              <a:t>Y</a:t>
            </a:r>
            <a:r>
              <a:rPr lang="tr-TR" sz="1200" b="0" dirty="0" smtClean="0">
                <a:latin typeface="Arial" panose="020B0604020202020204" pitchFamily="34" charset="0"/>
                <a:cs typeface="Arial" panose="020B0604020202020204" pitchFamily="34" charset="0"/>
              </a:rPr>
              <a:t>akın </a:t>
            </a:r>
            <a:r>
              <a:rPr lang="tr-TR" sz="1200" b="0" dirty="0">
                <a:latin typeface="Arial" panose="020B0604020202020204" pitchFamily="34" charset="0"/>
                <a:cs typeface="Arial" panose="020B0604020202020204" pitchFamily="34" charset="0"/>
              </a:rPr>
              <a:t>çevredeki tarihi yerler </a:t>
            </a:r>
            <a:r>
              <a:rPr lang="tr-TR" sz="1200" b="0" dirty="0" smtClean="0">
                <a:latin typeface="Arial" panose="020B0604020202020204" pitchFamily="34" charset="0"/>
                <a:cs typeface="Arial" panose="020B0604020202020204" pitchFamily="34" charset="0"/>
              </a:rPr>
              <a:t>konusunda misafire bilgilendirmelerin yapılması.</a:t>
            </a:r>
          </a:p>
          <a:p>
            <a:r>
              <a:rPr lang="tr-TR" sz="1200" b="0" dirty="0" smtClean="0">
                <a:latin typeface="Arial" panose="020B0604020202020204" pitchFamily="34" charset="0"/>
                <a:cs typeface="Arial" panose="020B0604020202020204" pitchFamily="34" charset="0"/>
              </a:rPr>
              <a:t>Antalya Tanıtım Vakfı’na bağış yapılması.</a:t>
            </a:r>
          </a:p>
          <a:p>
            <a:r>
              <a:rPr lang="tr-TR" sz="1200" b="0" dirty="0" smtClean="0">
                <a:latin typeface="Arial" panose="020B0604020202020204" pitchFamily="34" charset="0"/>
                <a:cs typeface="Arial" panose="020B0604020202020204" pitchFamily="34" charset="0"/>
              </a:rPr>
              <a:t>Otelimizde bulunan markette bölgemizi tanıtan </a:t>
            </a:r>
            <a:r>
              <a:rPr lang="tr-TR" sz="1200" b="0" dirty="0" err="1" smtClean="0">
                <a:latin typeface="Arial" panose="020B0604020202020204" pitchFamily="34" charset="0"/>
                <a:cs typeface="Arial" panose="020B0604020202020204" pitchFamily="34" charset="0"/>
              </a:rPr>
              <a:t>magnet</a:t>
            </a:r>
            <a:r>
              <a:rPr lang="tr-TR" sz="1200" b="0" dirty="0" smtClean="0">
                <a:latin typeface="Arial" panose="020B0604020202020204" pitchFamily="34" charset="0"/>
                <a:cs typeface="Arial" panose="020B0604020202020204" pitchFamily="34" charset="0"/>
              </a:rPr>
              <a:t>, kartpostal vs. satışının yapılması.</a:t>
            </a:r>
          </a:p>
          <a:p>
            <a:r>
              <a:rPr lang="tr-TR" sz="1200" b="0" dirty="0">
                <a:latin typeface="Arial" panose="020B0604020202020204" pitchFamily="34" charset="0"/>
                <a:cs typeface="Arial" panose="020B0604020202020204" pitchFamily="34" charset="0"/>
              </a:rPr>
              <a:t>Tüm </a:t>
            </a:r>
            <a:r>
              <a:rPr lang="tr-TR" sz="1200" b="0" dirty="0" smtClean="0">
                <a:latin typeface="Arial" panose="020B0604020202020204" pitchFamily="34" charset="0"/>
                <a:cs typeface="Arial" panose="020B0604020202020204" pitchFamily="34" charset="0"/>
              </a:rPr>
              <a:t>bu ve benzeri  </a:t>
            </a:r>
            <a:r>
              <a:rPr lang="tr-TR" sz="1200" b="0" dirty="0">
                <a:latin typeface="Arial" panose="020B0604020202020204" pitchFamily="34" charset="0"/>
                <a:cs typeface="Arial" panose="020B0604020202020204" pitchFamily="34" charset="0"/>
              </a:rPr>
              <a:t>faaliyetlerimizle “Türk Kültürel Mirası” </a:t>
            </a:r>
            <a:r>
              <a:rPr lang="tr-TR" sz="1200" b="0" dirty="0" err="1">
                <a:latin typeface="Arial" panose="020B0604020202020204" pitchFamily="34" charset="0"/>
                <a:cs typeface="Arial" panose="020B0604020202020204" pitchFamily="34" charset="0"/>
              </a:rPr>
              <a:t>nin</a:t>
            </a:r>
            <a:r>
              <a:rPr lang="tr-TR" sz="1200" b="0" dirty="0">
                <a:latin typeface="Arial" panose="020B0604020202020204" pitchFamily="34" charset="0"/>
                <a:cs typeface="Arial" panose="020B0604020202020204" pitchFamily="34" charset="0"/>
              </a:rPr>
              <a:t> </a:t>
            </a:r>
            <a:r>
              <a:rPr lang="tr-TR" sz="1200" b="0" dirty="0" smtClean="0">
                <a:latin typeface="Arial" panose="020B0604020202020204" pitchFamily="34" charset="0"/>
                <a:cs typeface="Arial" panose="020B0604020202020204" pitchFamily="34" charset="0"/>
              </a:rPr>
              <a:t>tanıtımını sağlamaktayız</a:t>
            </a:r>
            <a:r>
              <a:rPr lang="tr-TR" sz="1200" b="0" dirty="0">
                <a:latin typeface="Arial" panose="020B0604020202020204" pitchFamily="34" charset="0"/>
                <a:cs typeface="Arial" panose="020B0604020202020204" pitchFamily="34" charset="0"/>
              </a:rPr>
              <a:t>.</a:t>
            </a:r>
            <a:br>
              <a:rPr lang="tr-TR" sz="1200" b="0" dirty="0">
                <a:latin typeface="Arial" panose="020B0604020202020204" pitchFamily="34" charset="0"/>
                <a:cs typeface="Arial" panose="020B0604020202020204" pitchFamily="34" charset="0"/>
              </a:rPr>
            </a:br>
            <a:r>
              <a:rPr lang="tr-TR" sz="1200" b="0" dirty="0">
                <a:latin typeface="Arial" panose="020B0604020202020204" pitchFamily="34" charset="0"/>
                <a:cs typeface="Arial" panose="020B0604020202020204" pitchFamily="34" charset="0"/>
              </a:rPr>
              <a:t/>
            </a:r>
            <a:br>
              <a:rPr lang="tr-TR" sz="1200" b="0" dirty="0">
                <a:latin typeface="Arial" panose="020B0604020202020204" pitchFamily="34" charset="0"/>
                <a:cs typeface="Arial" panose="020B0604020202020204" pitchFamily="34" charset="0"/>
              </a:rPr>
            </a:br>
            <a:r>
              <a:rPr lang="tr-TR" sz="1200" dirty="0">
                <a:latin typeface="Arial" panose="020B0604020202020204" pitchFamily="34" charset="0"/>
                <a:cs typeface="Arial" panose="020B0604020202020204" pitchFamily="34" charset="0"/>
              </a:rPr>
              <a:t/>
            </a:r>
            <a:br>
              <a:rPr lang="tr-TR" sz="1200" dirty="0">
                <a:latin typeface="Arial" panose="020B0604020202020204" pitchFamily="34" charset="0"/>
                <a:cs typeface="Arial" panose="020B0604020202020204" pitchFamily="34" charset="0"/>
              </a:rPr>
            </a:br>
            <a:r>
              <a:rPr lang="tr-TR" sz="1200" dirty="0">
                <a:latin typeface="Arial" panose="020B0604020202020204" pitchFamily="34" charset="0"/>
                <a:cs typeface="Arial" panose="020B0604020202020204" pitchFamily="34" charset="0"/>
              </a:rPr>
              <a:t/>
            </a:r>
            <a:br>
              <a:rPr lang="tr-TR" sz="1200" dirty="0">
                <a:latin typeface="Arial" panose="020B0604020202020204" pitchFamily="34" charset="0"/>
                <a:cs typeface="Arial" panose="020B0604020202020204" pitchFamily="34" charset="0"/>
              </a:rPr>
            </a:br>
            <a:r>
              <a:rPr lang="tr-TR" sz="1200" dirty="0">
                <a:latin typeface="Arial" panose="020B0604020202020204" pitchFamily="34" charset="0"/>
                <a:cs typeface="Arial" panose="020B0604020202020204" pitchFamily="34" charset="0"/>
              </a:rPr>
              <a:t/>
            </a:r>
            <a:br>
              <a:rPr lang="tr-TR" sz="1200" dirty="0">
                <a:latin typeface="Arial" panose="020B0604020202020204" pitchFamily="34" charset="0"/>
                <a:cs typeface="Arial" panose="020B0604020202020204" pitchFamily="34" charset="0"/>
              </a:rPr>
            </a:br>
            <a:r>
              <a:rPr lang="tr-TR" sz="1200" dirty="0">
                <a:latin typeface="Arial" panose="020B0604020202020204" pitchFamily="34" charset="0"/>
                <a:cs typeface="Arial" panose="020B0604020202020204" pitchFamily="34" charset="0"/>
              </a:rPr>
              <a:t/>
            </a:r>
            <a:br>
              <a:rPr lang="tr-TR" sz="1200" dirty="0">
                <a:latin typeface="Arial" panose="020B0604020202020204" pitchFamily="34" charset="0"/>
                <a:cs typeface="Arial" panose="020B0604020202020204" pitchFamily="34" charset="0"/>
              </a:rPr>
            </a:br>
            <a:r>
              <a:rPr lang="tr-TR" sz="1200" dirty="0">
                <a:latin typeface="Arial" panose="020B0604020202020204" pitchFamily="34" charset="0"/>
                <a:cs typeface="Arial" panose="020B0604020202020204" pitchFamily="34" charset="0"/>
              </a:rPr>
              <a:t/>
            </a:r>
            <a:br>
              <a:rPr lang="tr-TR" sz="1200" dirty="0">
                <a:latin typeface="Arial" panose="020B0604020202020204" pitchFamily="34" charset="0"/>
                <a:cs typeface="Arial" panose="020B0604020202020204" pitchFamily="34" charset="0"/>
              </a:rPr>
            </a:br>
            <a:r>
              <a:rPr lang="tr-TR" sz="1200" dirty="0">
                <a:latin typeface="Arial" panose="020B0604020202020204" pitchFamily="34" charset="0"/>
                <a:cs typeface="Arial" panose="020B0604020202020204" pitchFamily="34" charset="0"/>
              </a:rPr>
              <a:t/>
            </a:r>
            <a:br>
              <a:rPr lang="tr-TR" sz="1200" dirty="0">
                <a:latin typeface="Arial" panose="020B0604020202020204" pitchFamily="34" charset="0"/>
                <a:cs typeface="Arial" panose="020B0604020202020204" pitchFamily="34" charset="0"/>
              </a:rPr>
            </a:br>
            <a:r>
              <a:rPr lang="tr-TR" sz="1200" dirty="0">
                <a:latin typeface="Arial" panose="020B0604020202020204" pitchFamily="34" charset="0"/>
                <a:cs typeface="Arial" panose="020B0604020202020204" pitchFamily="34" charset="0"/>
              </a:rPr>
              <a:t/>
            </a:r>
            <a:br>
              <a:rPr lang="tr-TR" sz="1200" dirty="0">
                <a:latin typeface="Arial" panose="020B0604020202020204" pitchFamily="34" charset="0"/>
                <a:cs typeface="Arial" panose="020B0604020202020204" pitchFamily="34" charset="0"/>
              </a:rPr>
            </a:br>
            <a:r>
              <a:rPr lang="tr-TR" sz="1200" dirty="0">
                <a:latin typeface="Arial" panose="020B0604020202020204" pitchFamily="34" charset="0"/>
                <a:cs typeface="Arial" panose="020B0604020202020204" pitchFamily="34" charset="0"/>
              </a:rPr>
              <a:t/>
            </a:r>
            <a:br>
              <a:rPr lang="tr-TR" sz="1200" dirty="0">
                <a:latin typeface="Arial" panose="020B0604020202020204" pitchFamily="34" charset="0"/>
                <a:cs typeface="Arial" panose="020B0604020202020204" pitchFamily="34" charset="0"/>
              </a:rPr>
            </a:br>
            <a:r>
              <a:rPr lang="tr-TR" sz="1200" dirty="0">
                <a:latin typeface="Arial" panose="020B0604020202020204" pitchFamily="34" charset="0"/>
                <a:cs typeface="Arial" panose="020B0604020202020204" pitchFamily="34" charset="0"/>
              </a:rPr>
              <a:t/>
            </a:r>
            <a:br>
              <a:rPr lang="tr-TR" sz="1200" dirty="0">
                <a:latin typeface="Arial" panose="020B0604020202020204" pitchFamily="34" charset="0"/>
                <a:cs typeface="Arial" panose="020B0604020202020204" pitchFamily="34" charset="0"/>
              </a:rPr>
            </a:br>
            <a:r>
              <a:rPr lang="tr-TR" sz="1200" dirty="0">
                <a:latin typeface="Arial" panose="020B0604020202020204" pitchFamily="34" charset="0"/>
                <a:cs typeface="Arial" panose="020B0604020202020204" pitchFamily="34" charset="0"/>
              </a:rPr>
              <a:t/>
            </a:r>
            <a:br>
              <a:rPr lang="tr-TR" sz="1200" dirty="0">
                <a:latin typeface="Arial" panose="020B0604020202020204" pitchFamily="34" charset="0"/>
                <a:cs typeface="Arial" panose="020B0604020202020204" pitchFamily="34" charset="0"/>
              </a:rPr>
            </a:br>
            <a:r>
              <a:rPr lang="tr-TR" sz="1200" dirty="0">
                <a:latin typeface="Arial" panose="020B0604020202020204" pitchFamily="34" charset="0"/>
                <a:cs typeface="Arial" panose="020B0604020202020204" pitchFamily="34" charset="0"/>
              </a:rPr>
              <a:t/>
            </a:r>
            <a:br>
              <a:rPr lang="tr-TR" sz="1200" dirty="0">
                <a:latin typeface="Arial" panose="020B0604020202020204" pitchFamily="34" charset="0"/>
                <a:cs typeface="Arial" panose="020B0604020202020204" pitchFamily="34" charset="0"/>
              </a:rPr>
            </a:br>
            <a:endParaRPr lang="tr-TR" sz="1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565750437"/>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827584" y="20103"/>
            <a:ext cx="7304916" cy="456569"/>
          </a:xfrm>
        </p:spPr>
        <p:style>
          <a:lnRef idx="3">
            <a:schemeClr val="lt1"/>
          </a:lnRef>
          <a:fillRef idx="1">
            <a:schemeClr val="accent5"/>
          </a:fillRef>
          <a:effectRef idx="1">
            <a:schemeClr val="accent5"/>
          </a:effectRef>
          <a:fontRef idx="minor">
            <a:schemeClr val="lt1"/>
          </a:fontRef>
        </p:style>
        <p:txBody>
          <a:bodyPr/>
          <a:lstStyle/>
          <a:p>
            <a:r>
              <a:rPr lang="tr-TR" sz="1600" b="1" dirty="0">
                <a:latin typeface="Arial" panose="020B0604020202020204" pitchFamily="34" charset="0"/>
                <a:cs typeface="Arial" panose="020B0604020202020204" pitchFamily="34" charset="0"/>
              </a:rPr>
              <a:t>KÜLTÜREL MİRASIN KORUNMASI VE TANITIM FAALİYETLERİMİZ</a:t>
            </a:r>
            <a:endParaRPr lang="tr-TR" sz="1600" dirty="0"/>
          </a:p>
        </p:txBody>
      </p:sp>
      <p:pic>
        <p:nvPicPr>
          <p:cNvPr id="4" name="İçerik Yer Tutucusu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79512" y="548680"/>
            <a:ext cx="4252124" cy="2808312"/>
          </a:xfrm>
        </p:spPr>
      </p:pic>
      <p:pic>
        <p:nvPicPr>
          <p:cNvPr id="5" name="Resim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09812" y="3762674"/>
            <a:ext cx="2129940" cy="2232248"/>
          </a:xfrm>
          <a:prstGeom prst="rect">
            <a:avLst/>
          </a:prstGeom>
        </p:spPr>
      </p:pic>
      <p:pic>
        <p:nvPicPr>
          <p:cNvPr id="6" name="Resim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508104" y="555475"/>
            <a:ext cx="2664296" cy="2681145"/>
          </a:xfrm>
          <a:prstGeom prst="rect">
            <a:avLst/>
          </a:prstGeom>
        </p:spPr>
      </p:pic>
      <p:pic>
        <p:nvPicPr>
          <p:cNvPr id="7" name="Resim 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796136" y="3356992"/>
            <a:ext cx="2628292" cy="3043613"/>
          </a:xfrm>
          <a:prstGeom prst="rect">
            <a:avLst/>
          </a:prstGeom>
        </p:spPr>
      </p:pic>
      <p:pic>
        <p:nvPicPr>
          <p:cNvPr id="8" name="Resim 7"/>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576314" y="3477361"/>
            <a:ext cx="2571750" cy="2687943"/>
          </a:xfrm>
          <a:prstGeom prst="rect">
            <a:avLst/>
          </a:prstGeom>
        </p:spPr>
      </p:pic>
    </p:spTree>
    <p:extLst>
      <p:ext uri="{BB962C8B-B14F-4D97-AF65-F5344CB8AC3E}">
        <p14:creationId xmlns:p14="http://schemas.microsoft.com/office/powerpoint/2010/main" val="1751633286"/>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çerik Yer Tutucusu 3" descr="C:\Users\Rmdgr2\Desktop\unnamed.jpg"/>
          <p:cNvPicPr>
            <a:picLocks noGrp="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755576" y="1124744"/>
            <a:ext cx="7416824" cy="2880320"/>
          </a:xfrm>
          <a:prstGeom prst="rect">
            <a:avLst/>
          </a:prstGeom>
          <a:noFill/>
          <a:ln>
            <a:noFill/>
          </a:ln>
        </p:spPr>
      </p:pic>
    </p:spTree>
    <p:extLst>
      <p:ext uri="{BB962C8B-B14F-4D97-AF65-F5344CB8AC3E}">
        <p14:creationId xmlns:p14="http://schemas.microsoft.com/office/powerpoint/2010/main" val="327174588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539552" y="404664"/>
            <a:ext cx="7804348" cy="4275813"/>
          </a:xfrm>
        </p:spPr>
        <p:style>
          <a:lnRef idx="1">
            <a:schemeClr val="accent5"/>
          </a:lnRef>
          <a:fillRef idx="2">
            <a:schemeClr val="accent5"/>
          </a:fillRef>
          <a:effectRef idx="1">
            <a:schemeClr val="accent5"/>
          </a:effectRef>
          <a:fontRef idx="minor">
            <a:schemeClr val="dk1"/>
          </a:fontRef>
        </p:style>
        <p:txBody>
          <a:bodyPr/>
          <a:lstStyle/>
          <a:p>
            <a:pPr>
              <a:buFont typeface="Arial" panose="020B0604020202020204" pitchFamily="34" charset="0"/>
              <a:buChar char="•"/>
            </a:pPr>
            <a:r>
              <a:rPr lang="tr-TR" dirty="0" smtClean="0">
                <a:latin typeface="Arial" panose="020B0604020202020204" pitchFamily="34" charset="0"/>
                <a:cs typeface="Arial" panose="020B0604020202020204" pitchFamily="34" charset="0"/>
              </a:rPr>
              <a:t>Çalışma Hayatımız</a:t>
            </a:r>
          </a:p>
          <a:p>
            <a:pPr>
              <a:buFont typeface="Arial" panose="020B0604020202020204" pitchFamily="34" charset="0"/>
              <a:buChar char="•"/>
            </a:pPr>
            <a:r>
              <a:rPr lang="tr-TR" dirty="0" smtClean="0">
                <a:latin typeface="Arial" panose="020B0604020202020204" pitchFamily="34" charset="0"/>
                <a:cs typeface="Arial" panose="020B0604020202020204" pitchFamily="34" charset="0"/>
              </a:rPr>
              <a:t>Çalışan Profilimiz</a:t>
            </a:r>
          </a:p>
          <a:p>
            <a:pPr>
              <a:buFont typeface="Arial" panose="020B0604020202020204" pitchFamily="34" charset="0"/>
              <a:buChar char="•"/>
            </a:pPr>
            <a:r>
              <a:rPr lang="tr-TR" dirty="0" smtClean="0">
                <a:latin typeface="Arial" panose="020B0604020202020204" pitchFamily="34" charset="0"/>
                <a:cs typeface="Arial" panose="020B0604020202020204" pitchFamily="34" charset="0"/>
              </a:rPr>
              <a:t>Eğitimlerimiz</a:t>
            </a:r>
          </a:p>
          <a:p>
            <a:pPr marL="285750" indent="-285750">
              <a:buFont typeface="Wingdings" panose="05000000000000000000" pitchFamily="2" charset="2"/>
              <a:buChar char="Ø"/>
            </a:pPr>
            <a:r>
              <a:rPr lang="tr-TR" dirty="0">
                <a:latin typeface="Arial" panose="020B0604020202020204" pitchFamily="34" charset="0"/>
                <a:cs typeface="Arial" panose="020B0604020202020204" pitchFamily="34" charset="0"/>
              </a:rPr>
              <a:t> </a:t>
            </a:r>
            <a:r>
              <a:rPr lang="tr-TR" dirty="0" smtClean="0">
                <a:latin typeface="Arial" panose="020B0604020202020204" pitchFamily="34" charset="0"/>
                <a:cs typeface="Arial" panose="020B0604020202020204" pitchFamily="34" charset="0"/>
              </a:rPr>
              <a:t>     2023 Yılı Verilen Eğitimler</a:t>
            </a:r>
          </a:p>
          <a:p>
            <a:pPr marL="285750" indent="-285750">
              <a:buFont typeface="Arial" panose="020B0604020202020204" pitchFamily="34" charset="0"/>
              <a:buChar char="•"/>
            </a:pPr>
            <a:r>
              <a:rPr lang="tr-TR" dirty="0" smtClean="0">
                <a:latin typeface="Arial" panose="020B0604020202020204" pitchFamily="34" charset="0"/>
                <a:cs typeface="Arial" panose="020B0604020202020204" pitchFamily="34" charset="0"/>
              </a:rPr>
              <a:t>Personele Sunulan İmkanlar</a:t>
            </a:r>
          </a:p>
          <a:p>
            <a:pPr marL="285750" indent="-285750">
              <a:buFont typeface="Arial" panose="020B0604020202020204" pitchFamily="34" charset="0"/>
              <a:buChar char="•"/>
            </a:pPr>
            <a:r>
              <a:rPr lang="tr-TR" dirty="0" smtClean="0">
                <a:latin typeface="Arial" panose="020B0604020202020204" pitchFamily="34" charset="0"/>
                <a:cs typeface="Arial" panose="020B0604020202020204" pitchFamily="34" charset="0"/>
              </a:rPr>
              <a:t>Sosyal Sorumluluklarımız</a:t>
            </a:r>
          </a:p>
          <a:p>
            <a:pPr marL="285750" indent="-285750">
              <a:buFont typeface="Arial" panose="020B0604020202020204" pitchFamily="34" charset="0"/>
              <a:buChar char="•"/>
            </a:pPr>
            <a:r>
              <a:rPr lang="tr-TR" dirty="0" smtClean="0">
                <a:latin typeface="Arial" panose="020B0604020202020204" pitchFamily="34" charset="0"/>
                <a:cs typeface="Arial" panose="020B0604020202020204" pitchFamily="34" charset="0"/>
              </a:rPr>
              <a:t>Kültürel Mirasın Korunması ve Tanıtım Faaliyetlerimiz</a:t>
            </a:r>
          </a:p>
          <a:p>
            <a:pPr marL="285750" indent="-285750">
              <a:buFont typeface="Arial" panose="020B0604020202020204" pitchFamily="34" charset="0"/>
              <a:buChar char="•"/>
            </a:pPr>
            <a:endParaRPr lang="tr-TR"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19129852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style>
          <a:lnRef idx="3">
            <a:schemeClr val="lt1"/>
          </a:lnRef>
          <a:fillRef idx="1">
            <a:schemeClr val="accent5"/>
          </a:fillRef>
          <a:effectRef idx="1">
            <a:schemeClr val="accent5"/>
          </a:effectRef>
          <a:fontRef idx="minor">
            <a:schemeClr val="lt1"/>
          </a:fontRef>
        </p:style>
        <p:txBody>
          <a:bodyPr/>
          <a:lstStyle/>
          <a:p>
            <a:r>
              <a:rPr lang="tr-TR" sz="1600" dirty="0" smtClean="0"/>
              <a:t>SÜRDÜRÜLEBİLİRLİK RAPORU HAKKINDA</a:t>
            </a:r>
            <a:endParaRPr lang="tr-TR" sz="1600" dirty="0"/>
          </a:p>
        </p:txBody>
      </p:sp>
      <p:sp>
        <p:nvSpPr>
          <p:cNvPr id="3" name="İçerik Yer Tutucusu 2"/>
          <p:cNvSpPr>
            <a:spLocks noGrp="1"/>
          </p:cNvSpPr>
          <p:nvPr>
            <p:ph idx="1"/>
          </p:nvPr>
        </p:nvSpPr>
        <p:spPr/>
        <p:style>
          <a:lnRef idx="1">
            <a:schemeClr val="accent5"/>
          </a:lnRef>
          <a:fillRef idx="2">
            <a:schemeClr val="accent5"/>
          </a:fillRef>
          <a:effectRef idx="1">
            <a:schemeClr val="accent5"/>
          </a:effectRef>
          <a:fontRef idx="minor">
            <a:schemeClr val="dk1"/>
          </a:fontRef>
        </p:style>
        <p:txBody>
          <a:bodyPr>
            <a:normAutofit/>
          </a:bodyPr>
          <a:lstStyle/>
          <a:p>
            <a:r>
              <a:rPr lang="tr-TR" sz="1400" b="0" dirty="0" smtClean="0">
                <a:latin typeface="Calibri" panose="020F0502020204030204" pitchFamily="34" charset="0"/>
              </a:rPr>
              <a:t>   Ramada Resort </a:t>
            </a:r>
            <a:r>
              <a:rPr lang="tr-TR" sz="1400" b="0" dirty="0" err="1" smtClean="0">
                <a:latin typeface="Calibri" panose="020F0502020204030204" pitchFamily="34" charset="0"/>
              </a:rPr>
              <a:t>By</a:t>
            </a:r>
            <a:r>
              <a:rPr lang="tr-TR" sz="1400" b="0" dirty="0" smtClean="0">
                <a:latin typeface="Calibri" panose="020F0502020204030204" pitchFamily="34" charset="0"/>
              </a:rPr>
              <a:t> </a:t>
            </a:r>
            <a:r>
              <a:rPr lang="tr-TR" sz="1400" b="0" dirty="0" err="1">
                <a:latin typeface="Calibri" panose="020F0502020204030204" pitchFamily="34" charset="0"/>
              </a:rPr>
              <a:t>W</a:t>
            </a:r>
            <a:r>
              <a:rPr lang="tr-TR" sz="1400" b="0" dirty="0" err="1" smtClean="0">
                <a:latin typeface="Calibri" panose="020F0502020204030204" pitchFamily="34" charset="0"/>
              </a:rPr>
              <a:t>ynhdam</a:t>
            </a:r>
            <a:r>
              <a:rPr lang="tr-TR" sz="1400" b="0" dirty="0" smtClean="0">
                <a:latin typeface="Calibri" panose="020F0502020204030204" pitchFamily="34" charset="0"/>
              </a:rPr>
              <a:t>  Side  Otel olarak  </a:t>
            </a:r>
            <a:r>
              <a:rPr lang="tr-TR" sz="1400" b="0" dirty="0">
                <a:latin typeface="Calibri" panose="020F0502020204030204" pitchFamily="34" charset="0"/>
              </a:rPr>
              <a:t>sürdürebilirlik yönetiminin her </a:t>
            </a:r>
            <a:r>
              <a:rPr lang="tr-TR" sz="1400" b="0" dirty="0" smtClean="0">
                <a:latin typeface="Calibri" panose="020F0502020204030204" pitchFamily="34" charset="0"/>
              </a:rPr>
              <a:t>unsurunda sürekli </a:t>
            </a:r>
            <a:r>
              <a:rPr lang="tr-TR" sz="1400" b="0" dirty="0">
                <a:latin typeface="Calibri" panose="020F0502020204030204" pitchFamily="34" charset="0"/>
              </a:rPr>
              <a:t>gelişim ve iyileştirme göstermeye gayret ediyoruz</a:t>
            </a:r>
            <a:r>
              <a:rPr lang="tr-TR" sz="1400" b="0" dirty="0" smtClean="0">
                <a:latin typeface="Calibri" panose="020F0502020204030204" pitchFamily="34" charset="0"/>
              </a:rPr>
              <a:t>. Önümüzdeki  yıllarda </a:t>
            </a:r>
            <a:r>
              <a:rPr lang="tr-TR" sz="1400" b="0" dirty="0">
                <a:latin typeface="Calibri" panose="020F0502020204030204" pitchFamily="34" charset="0"/>
              </a:rPr>
              <a:t>da insan ve doğa arasındaki dengeyi koruyarak</a:t>
            </a:r>
            <a:r>
              <a:rPr lang="tr-TR" sz="1400" b="0" dirty="0" smtClean="0">
                <a:latin typeface="Calibri" panose="020F0502020204030204" pitchFamily="34" charset="0"/>
              </a:rPr>
              <a:t>, paydaşlarımızın </a:t>
            </a:r>
            <a:r>
              <a:rPr lang="tr-TR" sz="1400" b="0" dirty="0">
                <a:latin typeface="Calibri" panose="020F0502020204030204" pitchFamily="34" charset="0"/>
              </a:rPr>
              <a:t>beklentileri doğrultusunda sürdürülebilirlik faaliyetlerimizi yıllık olarak raporlamayı hedefliyoruz</a:t>
            </a:r>
            <a:r>
              <a:rPr lang="tr-TR" sz="1400" b="0" dirty="0" smtClean="0">
                <a:latin typeface="Calibri" panose="020F0502020204030204" pitchFamily="34" charset="0"/>
              </a:rPr>
              <a:t>.</a:t>
            </a:r>
          </a:p>
          <a:p>
            <a:r>
              <a:rPr lang="tr-TR" sz="1400" b="0" dirty="0">
                <a:latin typeface="Calibri" panose="020F0502020204030204" pitchFamily="34" charset="0"/>
              </a:rPr>
              <a:t> </a:t>
            </a:r>
            <a:r>
              <a:rPr lang="tr-TR" sz="1400" b="0" dirty="0" smtClean="0">
                <a:latin typeface="Calibri" panose="020F0502020204030204" pitchFamily="34" charset="0"/>
              </a:rPr>
              <a:t> Yerel ve küresel platformlarda tüm sorumluluklarımızı yerine getirme misyonuyla çalışmaktayız ve ulaşmak istediğimiz hedefleri sürdürülebilirlik raporuyla siz paydaşlarımızın görüşüne sunuyoruz.</a:t>
            </a:r>
          </a:p>
          <a:p>
            <a:r>
              <a:rPr lang="tr-TR" sz="1400" b="0" dirty="0" smtClean="0">
                <a:latin typeface="Calibri" panose="020F0502020204030204" pitchFamily="34" charset="0"/>
              </a:rPr>
              <a:t>Sürdürülebilirlik </a:t>
            </a:r>
            <a:r>
              <a:rPr lang="tr-TR" sz="1400" b="0" dirty="0">
                <a:latin typeface="Calibri" panose="020F0502020204030204" pitchFamily="34" charset="0"/>
              </a:rPr>
              <a:t>ile ilgili faaliyetlerimizi siz değerli paydaşlarımızın görüş ve önerileri ile sürekli iyileştirmeyi amaçlamaktayız bu nedenle her türlü geri bildirim için irtibat bilgileri aşağıda bilgilerinize sunulmuştur</a:t>
            </a:r>
            <a:r>
              <a:rPr lang="tr-TR" sz="1400" b="0" dirty="0" smtClean="0">
                <a:latin typeface="Calibri" panose="020F0502020204030204" pitchFamily="34" charset="0"/>
              </a:rPr>
              <a:t>.</a:t>
            </a:r>
          </a:p>
          <a:p>
            <a:r>
              <a:rPr lang="tr-TR" sz="1400" b="0" dirty="0" smtClean="0">
                <a:latin typeface="Calibri" panose="020F0502020204030204" pitchFamily="34" charset="0"/>
              </a:rPr>
              <a:t>İlgili Kişi: Kübra EYİGÜN ARGIN</a:t>
            </a:r>
          </a:p>
          <a:p>
            <a:r>
              <a:rPr lang="tr-TR" sz="1400" b="0" dirty="0" smtClean="0">
                <a:latin typeface="Calibri" panose="020F0502020204030204" pitchFamily="34" charset="0"/>
              </a:rPr>
              <a:t>Mail: kalite@ramadaresortside.com</a:t>
            </a:r>
            <a:endParaRPr lang="tr-TR" sz="1400" b="0" dirty="0">
              <a:latin typeface="Calibri" panose="020F0502020204030204" pitchFamily="34" charset="0"/>
            </a:endParaRPr>
          </a:p>
        </p:txBody>
      </p:sp>
    </p:spTree>
    <p:extLst>
      <p:ext uri="{BB962C8B-B14F-4D97-AF65-F5344CB8AC3E}">
        <p14:creationId xmlns:p14="http://schemas.microsoft.com/office/powerpoint/2010/main" val="127727579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323528" y="188640"/>
            <a:ext cx="8496944" cy="4822795"/>
          </a:xfrm>
        </p:spPr>
        <p:txBody>
          <a:bodyPr/>
          <a:lstStyle/>
          <a:p>
            <a:r>
              <a:rPr lang="tr-TR" dirty="0" smtClean="0"/>
              <a:t>SÜRDÜRÜLEBİLİRLİK EKİBİMİZ</a:t>
            </a:r>
            <a:endParaRPr lang="tr-TR" dirty="0"/>
          </a:p>
        </p:txBody>
      </p:sp>
      <p:sp>
        <p:nvSpPr>
          <p:cNvPr id="15" name="Yuvarlatılmış Dikdörtgen 14"/>
          <p:cNvSpPr/>
          <p:nvPr/>
        </p:nvSpPr>
        <p:spPr>
          <a:xfrm>
            <a:off x="2695034" y="620688"/>
            <a:ext cx="3384376" cy="792088"/>
          </a:xfrm>
          <a:prstGeom prst="round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tr-TR" dirty="0" smtClean="0"/>
              <a:t>EKİP LİDERİ</a:t>
            </a:r>
          </a:p>
          <a:p>
            <a:pPr algn="ctr"/>
            <a:r>
              <a:rPr lang="tr-TR" dirty="0" smtClean="0"/>
              <a:t>GENEL MÜDÜR</a:t>
            </a:r>
            <a:endParaRPr lang="tr-TR" dirty="0"/>
          </a:p>
        </p:txBody>
      </p:sp>
      <p:sp>
        <p:nvSpPr>
          <p:cNvPr id="16" name="Yuvarlatılmış Dikdörtgen 15"/>
          <p:cNvSpPr/>
          <p:nvPr/>
        </p:nvSpPr>
        <p:spPr>
          <a:xfrm>
            <a:off x="539552" y="1920523"/>
            <a:ext cx="1008112" cy="710369"/>
          </a:xfrm>
          <a:prstGeom prst="roundRect">
            <a:avLst/>
          </a:prstGeom>
        </p:spPr>
        <p:style>
          <a:lnRef idx="1">
            <a:schemeClr val="accent4"/>
          </a:lnRef>
          <a:fillRef idx="3">
            <a:schemeClr val="accent4"/>
          </a:fillRef>
          <a:effectRef idx="2">
            <a:schemeClr val="accent4"/>
          </a:effectRef>
          <a:fontRef idx="minor">
            <a:schemeClr val="lt1"/>
          </a:fontRef>
        </p:style>
        <p:txBody>
          <a:bodyPr rtlCol="0" anchor="ctr"/>
          <a:lstStyle/>
          <a:p>
            <a:pPr algn="ctr"/>
            <a:r>
              <a:rPr lang="tr-TR" sz="1400" dirty="0" smtClean="0">
                <a:latin typeface="Calibri" panose="020F0502020204030204" pitchFamily="34" charset="0"/>
              </a:rPr>
              <a:t>KALİTE MÜDÜRÜ</a:t>
            </a:r>
            <a:endParaRPr lang="tr-TR" sz="1400" dirty="0">
              <a:latin typeface="Calibri" panose="020F0502020204030204" pitchFamily="34" charset="0"/>
            </a:endParaRPr>
          </a:p>
        </p:txBody>
      </p:sp>
      <p:sp>
        <p:nvSpPr>
          <p:cNvPr id="18" name="Yuvarlatılmış Dikdörtgen 17"/>
          <p:cNvSpPr/>
          <p:nvPr/>
        </p:nvSpPr>
        <p:spPr>
          <a:xfrm>
            <a:off x="2267744" y="1916832"/>
            <a:ext cx="1008112" cy="720080"/>
          </a:xfrm>
          <a:prstGeom prst="roundRect">
            <a:avLst/>
          </a:prstGeom>
        </p:spPr>
        <p:style>
          <a:lnRef idx="1">
            <a:schemeClr val="accent4"/>
          </a:lnRef>
          <a:fillRef idx="3">
            <a:schemeClr val="accent4"/>
          </a:fillRef>
          <a:effectRef idx="2">
            <a:schemeClr val="accent4"/>
          </a:effectRef>
          <a:fontRef idx="minor">
            <a:schemeClr val="lt1"/>
          </a:fontRef>
        </p:style>
        <p:txBody>
          <a:bodyPr rtlCol="0" anchor="ctr"/>
          <a:lstStyle/>
          <a:p>
            <a:pPr algn="ctr"/>
            <a:r>
              <a:rPr lang="tr-TR" sz="1400" dirty="0" smtClean="0">
                <a:latin typeface="Calibri" panose="020F0502020204030204" pitchFamily="34" charset="0"/>
              </a:rPr>
              <a:t>İNSAN</a:t>
            </a:r>
            <a:r>
              <a:rPr lang="tr-TR" dirty="0" smtClean="0"/>
              <a:t> </a:t>
            </a:r>
            <a:r>
              <a:rPr lang="tr-TR" sz="1100" dirty="0" smtClean="0">
                <a:latin typeface="Calibri" panose="020F0502020204030204" pitchFamily="34" charset="0"/>
              </a:rPr>
              <a:t>KAYNAKLARI MÜDÜRÜ</a:t>
            </a:r>
            <a:endParaRPr lang="tr-TR" sz="1100" dirty="0">
              <a:latin typeface="Calibri" panose="020F0502020204030204" pitchFamily="34" charset="0"/>
            </a:endParaRPr>
          </a:p>
        </p:txBody>
      </p:sp>
      <p:sp>
        <p:nvSpPr>
          <p:cNvPr id="19" name="Yuvarlatılmış Dikdörtgen 18"/>
          <p:cNvSpPr/>
          <p:nvPr/>
        </p:nvSpPr>
        <p:spPr>
          <a:xfrm>
            <a:off x="3995936" y="1910812"/>
            <a:ext cx="1008112" cy="720080"/>
          </a:xfrm>
          <a:prstGeom prst="roundRect">
            <a:avLst/>
          </a:prstGeom>
        </p:spPr>
        <p:style>
          <a:lnRef idx="1">
            <a:schemeClr val="accent4"/>
          </a:lnRef>
          <a:fillRef idx="3">
            <a:schemeClr val="accent4"/>
          </a:fillRef>
          <a:effectRef idx="2">
            <a:schemeClr val="accent4"/>
          </a:effectRef>
          <a:fontRef idx="minor">
            <a:schemeClr val="lt1"/>
          </a:fontRef>
        </p:style>
        <p:txBody>
          <a:bodyPr rtlCol="0" anchor="ctr"/>
          <a:lstStyle/>
          <a:p>
            <a:pPr algn="ctr"/>
            <a:r>
              <a:rPr lang="tr-TR" sz="1400" dirty="0" smtClean="0">
                <a:latin typeface="Calibri" panose="020F0502020204030204" pitchFamily="34" charset="0"/>
              </a:rPr>
              <a:t>ÖNBÜRO MÜDÜRÜ</a:t>
            </a:r>
            <a:endParaRPr lang="tr-TR" sz="1400" dirty="0">
              <a:latin typeface="Calibri" panose="020F0502020204030204" pitchFamily="34" charset="0"/>
            </a:endParaRPr>
          </a:p>
        </p:txBody>
      </p:sp>
      <p:sp>
        <p:nvSpPr>
          <p:cNvPr id="20" name="Yuvarlatılmış Dikdörtgen 19"/>
          <p:cNvSpPr/>
          <p:nvPr/>
        </p:nvSpPr>
        <p:spPr>
          <a:xfrm>
            <a:off x="5630949" y="1910812"/>
            <a:ext cx="1008112" cy="720080"/>
          </a:xfrm>
          <a:prstGeom prst="roundRect">
            <a:avLst/>
          </a:prstGeom>
        </p:spPr>
        <p:style>
          <a:lnRef idx="1">
            <a:schemeClr val="accent4"/>
          </a:lnRef>
          <a:fillRef idx="3">
            <a:schemeClr val="accent4"/>
          </a:fillRef>
          <a:effectRef idx="2">
            <a:schemeClr val="accent4"/>
          </a:effectRef>
          <a:fontRef idx="minor">
            <a:schemeClr val="lt1"/>
          </a:fontRef>
        </p:style>
        <p:txBody>
          <a:bodyPr rtlCol="0" anchor="ctr"/>
          <a:lstStyle/>
          <a:p>
            <a:pPr algn="ctr"/>
            <a:r>
              <a:rPr lang="tr-TR" sz="1400" dirty="0" smtClean="0">
                <a:latin typeface="Calibri" panose="020F0502020204030204" pitchFamily="34" charset="0"/>
              </a:rPr>
              <a:t>TEKNİK</a:t>
            </a:r>
            <a:r>
              <a:rPr lang="tr-TR" dirty="0" smtClean="0"/>
              <a:t> </a:t>
            </a:r>
            <a:r>
              <a:rPr lang="tr-TR" sz="1400" dirty="0" smtClean="0">
                <a:latin typeface="Calibri" panose="020F0502020204030204" pitchFamily="34" charset="0"/>
              </a:rPr>
              <a:t>SERVİS MÜDÜRÜ</a:t>
            </a:r>
            <a:endParaRPr lang="tr-TR" sz="1400" dirty="0">
              <a:latin typeface="Calibri" panose="020F0502020204030204" pitchFamily="34" charset="0"/>
            </a:endParaRPr>
          </a:p>
        </p:txBody>
      </p:sp>
      <p:sp>
        <p:nvSpPr>
          <p:cNvPr id="22" name="Yuvarlatılmış Dikdörtgen 21"/>
          <p:cNvSpPr/>
          <p:nvPr/>
        </p:nvSpPr>
        <p:spPr>
          <a:xfrm>
            <a:off x="7308304" y="1930380"/>
            <a:ext cx="1008112" cy="720080"/>
          </a:xfrm>
          <a:prstGeom prst="roundRect">
            <a:avLst/>
          </a:prstGeom>
        </p:spPr>
        <p:style>
          <a:lnRef idx="1">
            <a:schemeClr val="accent4"/>
          </a:lnRef>
          <a:fillRef idx="3">
            <a:schemeClr val="accent4"/>
          </a:fillRef>
          <a:effectRef idx="2">
            <a:schemeClr val="accent4"/>
          </a:effectRef>
          <a:fontRef idx="minor">
            <a:schemeClr val="lt1"/>
          </a:fontRef>
        </p:style>
        <p:txBody>
          <a:bodyPr rtlCol="0" anchor="ctr"/>
          <a:lstStyle/>
          <a:p>
            <a:pPr algn="ctr"/>
            <a:r>
              <a:rPr lang="tr-TR" sz="1400" dirty="0" smtClean="0">
                <a:latin typeface="Calibri" panose="020F0502020204030204" pitchFamily="34" charset="0"/>
              </a:rPr>
              <a:t>MUTFAK ŞEFİ</a:t>
            </a:r>
            <a:endParaRPr lang="tr-TR" sz="1400" dirty="0">
              <a:latin typeface="Calibri" panose="020F0502020204030204" pitchFamily="34" charset="0"/>
            </a:endParaRPr>
          </a:p>
        </p:txBody>
      </p:sp>
      <p:sp>
        <p:nvSpPr>
          <p:cNvPr id="23" name="Yuvarlatılmış Dikdörtgen 22"/>
          <p:cNvSpPr/>
          <p:nvPr/>
        </p:nvSpPr>
        <p:spPr>
          <a:xfrm>
            <a:off x="539552" y="3147304"/>
            <a:ext cx="1008112" cy="713744"/>
          </a:xfrm>
          <a:prstGeom prst="roundRect">
            <a:avLst/>
          </a:prstGeom>
        </p:spPr>
        <p:style>
          <a:lnRef idx="1">
            <a:schemeClr val="accent4"/>
          </a:lnRef>
          <a:fillRef idx="3">
            <a:schemeClr val="accent4"/>
          </a:fillRef>
          <a:effectRef idx="2">
            <a:schemeClr val="accent4"/>
          </a:effectRef>
          <a:fontRef idx="minor">
            <a:schemeClr val="lt1"/>
          </a:fontRef>
        </p:style>
        <p:txBody>
          <a:bodyPr rtlCol="0" anchor="ctr"/>
          <a:lstStyle/>
          <a:p>
            <a:pPr algn="ctr"/>
            <a:r>
              <a:rPr lang="tr-TR" sz="1200" dirty="0" smtClean="0">
                <a:latin typeface="Calibri" panose="020F0502020204030204" pitchFamily="34" charset="0"/>
              </a:rPr>
              <a:t>MİSAFİR İLİŞKİLERİ MÜDÜRÜ</a:t>
            </a:r>
            <a:endParaRPr lang="tr-TR" sz="1200" dirty="0">
              <a:latin typeface="Calibri" panose="020F0502020204030204" pitchFamily="34" charset="0"/>
            </a:endParaRPr>
          </a:p>
        </p:txBody>
      </p:sp>
      <p:sp>
        <p:nvSpPr>
          <p:cNvPr id="24" name="Yuvarlatılmış Dikdörtgen 23"/>
          <p:cNvSpPr/>
          <p:nvPr/>
        </p:nvSpPr>
        <p:spPr>
          <a:xfrm>
            <a:off x="2303748" y="3147304"/>
            <a:ext cx="972108" cy="720080"/>
          </a:xfrm>
          <a:prstGeom prst="roundRect">
            <a:avLst/>
          </a:prstGeom>
        </p:spPr>
        <p:style>
          <a:lnRef idx="1">
            <a:schemeClr val="accent4"/>
          </a:lnRef>
          <a:fillRef idx="3">
            <a:schemeClr val="accent4"/>
          </a:fillRef>
          <a:effectRef idx="2">
            <a:schemeClr val="accent4"/>
          </a:effectRef>
          <a:fontRef idx="minor">
            <a:schemeClr val="lt1"/>
          </a:fontRef>
        </p:style>
        <p:txBody>
          <a:bodyPr rtlCol="0" anchor="ctr"/>
          <a:lstStyle/>
          <a:p>
            <a:pPr algn="ctr"/>
            <a:r>
              <a:rPr lang="tr-TR" sz="1200" dirty="0" smtClean="0">
                <a:latin typeface="Calibri" panose="020F0502020204030204" pitchFamily="34" charset="0"/>
              </a:rPr>
              <a:t>F&amp;B MÜDÜRÜ</a:t>
            </a:r>
            <a:endParaRPr lang="tr-TR" sz="1200" dirty="0">
              <a:latin typeface="Calibri" panose="020F0502020204030204" pitchFamily="34" charset="0"/>
            </a:endParaRPr>
          </a:p>
        </p:txBody>
      </p:sp>
      <p:sp>
        <p:nvSpPr>
          <p:cNvPr id="25" name="Yuvarlatılmış Dikdörtgen 24"/>
          <p:cNvSpPr/>
          <p:nvPr/>
        </p:nvSpPr>
        <p:spPr>
          <a:xfrm>
            <a:off x="3995936" y="3147304"/>
            <a:ext cx="1008112" cy="720080"/>
          </a:xfrm>
          <a:prstGeom prst="roundRect">
            <a:avLst/>
          </a:prstGeom>
        </p:spPr>
        <p:style>
          <a:lnRef idx="1">
            <a:schemeClr val="accent4"/>
          </a:lnRef>
          <a:fillRef idx="3">
            <a:schemeClr val="accent4"/>
          </a:fillRef>
          <a:effectRef idx="2">
            <a:schemeClr val="accent4"/>
          </a:effectRef>
          <a:fontRef idx="minor">
            <a:schemeClr val="lt1"/>
          </a:fontRef>
        </p:style>
        <p:txBody>
          <a:bodyPr rtlCol="0" anchor="ctr"/>
          <a:lstStyle/>
          <a:p>
            <a:pPr algn="ctr"/>
            <a:r>
              <a:rPr lang="tr-TR" sz="900" dirty="0" smtClean="0">
                <a:latin typeface="Calibri" panose="020F0502020204030204" pitchFamily="34" charset="0"/>
              </a:rPr>
              <a:t>HOUSEKEEPİNG MÜDÜRÜ</a:t>
            </a:r>
            <a:endParaRPr lang="tr-TR" sz="900" dirty="0">
              <a:latin typeface="Calibri" panose="020F0502020204030204" pitchFamily="34" charset="0"/>
            </a:endParaRPr>
          </a:p>
        </p:txBody>
      </p:sp>
      <p:sp>
        <p:nvSpPr>
          <p:cNvPr id="26" name="Yuvarlatılmış Dikdörtgen 25"/>
          <p:cNvSpPr/>
          <p:nvPr/>
        </p:nvSpPr>
        <p:spPr>
          <a:xfrm>
            <a:off x="5711356" y="3147304"/>
            <a:ext cx="1020883" cy="720080"/>
          </a:xfrm>
          <a:prstGeom prst="roundRect">
            <a:avLst/>
          </a:prstGeom>
        </p:spPr>
        <p:style>
          <a:lnRef idx="1">
            <a:schemeClr val="accent4"/>
          </a:lnRef>
          <a:fillRef idx="3">
            <a:schemeClr val="accent4"/>
          </a:fillRef>
          <a:effectRef idx="2">
            <a:schemeClr val="accent4"/>
          </a:effectRef>
          <a:fontRef idx="minor">
            <a:schemeClr val="lt1"/>
          </a:fontRef>
        </p:style>
        <p:txBody>
          <a:bodyPr rtlCol="0" anchor="ctr"/>
          <a:lstStyle/>
          <a:p>
            <a:pPr algn="ctr"/>
            <a:r>
              <a:rPr lang="tr-TR" sz="1050" dirty="0" smtClean="0">
                <a:latin typeface="Calibri" panose="020F0502020204030204" pitchFamily="34" charset="0"/>
              </a:rPr>
              <a:t>MALİ VE İDARİ İŞLER MÜDÜRÜ</a:t>
            </a:r>
            <a:endParaRPr lang="tr-TR" sz="1050" dirty="0">
              <a:latin typeface="Calibri" panose="020F0502020204030204" pitchFamily="34" charset="0"/>
            </a:endParaRPr>
          </a:p>
        </p:txBody>
      </p:sp>
      <p:sp>
        <p:nvSpPr>
          <p:cNvPr id="27" name="Yuvarlatılmış Dikdörtgen 26"/>
          <p:cNvSpPr/>
          <p:nvPr/>
        </p:nvSpPr>
        <p:spPr>
          <a:xfrm>
            <a:off x="7308304" y="3140968"/>
            <a:ext cx="1008112" cy="720080"/>
          </a:xfrm>
          <a:prstGeom prst="roundRect">
            <a:avLst/>
          </a:prstGeom>
        </p:spPr>
        <p:style>
          <a:lnRef idx="1">
            <a:schemeClr val="accent4"/>
          </a:lnRef>
          <a:fillRef idx="3">
            <a:schemeClr val="accent4"/>
          </a:fillRef>
          <a:effectRef idx="2">
            <a:schemeClr val="accent4"/>
          </a:effectRef>
          <a:fontRef idx="minor">
            <a:schemeClr val="lt1"/>
          </a:fontRef>
        </p:style>
        <p:txBody>
          <a:bodyPr rtlCol="0" anchor="ctr"/>
          <a:lstStyle/>
          <a:p>
            <a:pPr algn="ctr"/>
            <a:r>
              <a:rPr lang="tr-TR" sz="1200" dirty="0" smtClean="0">
                <a:latin typeface="Calibri" panose="020F0502020204030204" pitchFamily="34" charset="0"/>
              </a:rPr>
              <a:t>SATIN</a:t>
            </a:r>
            <a:r>
              <a:rPr lang="tr-TR" dirty="0" smtClean="0"/>
              <a:t> </a:t>
            </a:r>
            <a:r>
              <a:rPr lang="tr-TR" sz="1200" dirty="0" smtClean="0">
                <a:latin typeface="Calibri" panose="020F0502020204030204" pitchFamily="34" charset="0"/>
              </a:rPr>
              <a:t>ALMA MÜDÜRÜ</a:t>
            </a:r>
          </a:p>
          <a:p>
            <a:pPr algn="ctr"/>
            <a:endParaRPr lang="tr-TR" dirty="0"/>
          </a:p>
        </p:txBody>
      </p:sp>
      <p:sp>
        <p:nvSpPr>
          <p:cNvPr id="28" name="Metin kutusu 27"/>
          <p:cNvSpPr txBox="1"/>
          <p:nvPr/>
        </p:nvSpPr>
        <p:spPr>
          <a:xfrm>
            <a:off x="467544" y="4365104"/>
            <a:ext cx="7776864" cy="646331"/>
          </a:xfrm>
          <a:prstGeom prst="rect">
            <a:avLst/>
          </a:prstGeom>
          <a:noFill/>
        </p:spPr>
        <p:txBody>
          <a:bodyPr wrap="square" rtlCol="0">
            <a:spAutoFit/>
          </a:bodyPr>
          <a:lstStyle/>
          <a:p>
            <a:r>
              <a:rPr lang="tr-TR" dirty="0" smtClean="0"/>
              <a:t>Ramada Resort  </a:t>
            </a:r>
            <a:r>
              <a:rPr lang="tr-TR" dirty="0" err="1"/>
              <a:t>B</a:t>
            </a:r>
            <a:r>
              <a:rPr lang="tr-TR" dirty="0" err="1" smtClean="0"/>
              <a:t>y</a:t>
            </a:r>
            <a:r>
              <a:rPr lang="tr-TR" dirty="0" smtClean="0"/>
              <a:t> </a:t>
            </a:r>
            <a:r>
              <a:rPr lang="tr-TR" dirty="0" err="1"/>
              <a:t>W</a:t>
            </a:r>
            <a:r>
              <a:rPr lang="tr-TR" dirty="0" err="1" smtClean="0"/>
              <a:t>yndham</a:t>
            </a:r>
            <a:r>
              <a:rPr lang="tr-TR" dirty="0" smtClean="0"/>
              <a:t> </a:t>
            </a:r>
            <a:r>
              <a:rPr lang="tr-TR" dirty="0"/>
              <a:t>S</a:t>
            </a:r>
            <a:r>
              <a:rPr lang="tr-TR" dirty="0" smtClean="0"/>
              <a:t>ide’de süreç; oluşturulan sürdürülebilirlik  ekibiyle yürütülmektedir.</a:t>
            </a:r>
            <a:endParaRPr lang="tr-TR" dirty="0"/>
          </a:p>
        </p:txBody>
      </p:sp>
    </p:spTree>
    <p:extLst>
      <p:ext uri="{BB962C8B-B14F-4D97-AF65-F5344CB8AC3E}">
        <p14:creationId xmlns:p14="http://schemas.microsoft.com/office/powerpoint/2010/main" val="100822703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p:style>
          <a:lnRef idx="1">
            <a:schemeClr val="accent5"/>
          </a:lnRef>
          <a:fillRef idx="2">
            <a:schemeClr val="accent5"/>
          </a:fillRef>
          <a:effectRef idx="1">
            <a:schemeClr val="accent5"/>
          </a:effectRef>
          <a:fontRef idx="minor">
            <a:schemeClr val="dk1"/>
          </a:fontRef>
        </p:style>
        <p:txBody>
          <a:bodyPr>
            <a:normAutofit fontScale="77500" lnSpcReduction="20000"/>
          </a:bodyPr>
          <a:lstStyle/>
          <a:p>
            <a:r>
              <a:rPr lang="tr-TR" sz="1800" dirty="0"/>
              <a:t>Biz Kimiz?</a:t>
            </a:r>
          </a:p>
          <a:p>
            <a:r>
              <a:rPr lang="tr-TR" b="0" dirty="0" smtClean="0"/>
              <a:t>         Bölgenin </a:t>
            </a:r>
            <a:r>
              <a:rPr lang="tr-TR" b="0" dirty="0"/>
              <a:t>önemli turistik ve tarihi yerleri arasında bulunmamız, mavi gökyüzü, benzersiz yeşillik ve kristal temiz su sizin için tatil sahnenizi hazırladı. Ramada Resort Side yeşil arazi ve mavi denizlerin eşsiz güzelliği ile çevrili 290 odası ile keyif gezileriniz için kalıcı adres olacaktır. Renkli ve davetkar Ramada Resort Side, denize sadece birkaç adım uzaklıktadır ve su kaydıraklı kapalı ve açık havuzlara sahiptir. Her yaş için ideal olan bu tesis, özel plaj ve gündüz </a:t>
            </a:r>
            <a:r>
              <a:rPr lang="tr-TR" b="0" dirty="0" err="1"/>
              <a:t>spa'sının</a:t>
            </a:r>
            <a:r>
              <a:rPr lang="tr-TR" b="0" dirty="0"/>
              <a:t> yanı sıra </a:t>
            </a:r>
            <a:r>
              <a:rPr lang="tr-TR" b="0" dirty="0" err="1"/>
              <a:t>fitness</a:t>
            </a:r>
            <a:r>
              <a:rPr lang="tr-TR" b="0" dirty="0"/>
              <a:t> Otelimiz bünyesinde ayrıca çok sayıda bar ve restoran bulunmaktadır. Her Şey Dahil konseptinde tüm öğünler (kahvaltı, öğle yemeği, akşam yemeği ve ara öğünler) ve tamamı yerli marka olan alkolsüz içecekler, bira, şarap, su ve alkollü içecekler gibi yemek zamanı içecekleri dahildir. İçecekler sabahtan akşam geç saatlere kadar saat 22:00'den gece yarısına kadar servis edilir.</a:t>
            </a:r>
          </a:p>
          <a:p>
            <a:r>
              <a:rPr lang="tr-TR" b="0" dirty="0" smtClean="0"/>
              <a:t>          24 </a:t>
            </a:r>
            <a:r>
              <a:rPr lang="tr-TR" b="0" dirty="0"/>
              <a:t>saat hizmet veren Lobi Barımızda alkollü alkolsüz içecekler, sıcak içecekler ve kokteyllerle günün her saatinde uğrak yeriniz olacak. Güzel sohbetler için terasımız rahat oturma gruplarıyla tefriş edilmiştir. Plaj </a:t>
            </a:r>
            <a:r>
              <a:rPr lang="tr-TR" b="0" dirty="0" err="1"/>
              <a:t>snack</a:t>
            </a:r>
            <a:r>
              <a:rPr lang="tr-TR" b="0" dirty="0"/>
              <a:t> barımızda hem aperatif yiyecek hem de içecek servisi yapılmaktadır. Gün boyu plajda soğuk içeceklerle serinlemenize otelin ana restoranına gitmeden öğlen atıştırması yapabilmenize imkan veren bu barımızda self servis açık büfe uygulaması vardır. Pideler, ızgaralar, balıklar, patates kızartması, meyve ve tatlı büfesiyle havuz başını lezzet durağına çevirdik... Gündüz saatlerinde havuz eğlencesine ara vermek zorunda kalmadan yanı başınızdaki atıştırma durağınız havuz barımıza bekliyoruz. Harika bir Side akşamında bazen sahnemizde profesyonel şovlar, bazen animasyon ekibimizin hazırladıkları skeçler ve oyunlar izleyip bazen de özel partilerimizle doyasıya eğleneceksiniz. Çocuklar için ayrı ,yetişkinler için ayrı bölümlerden oluşan kapalı havuzumuz </a:t>
            </a:r>
            <a:r>
              <a:rPr lang="tr-TR" b="0" dirty="0" err="1"/>
              <a:t>Spa</a:t>
            </a:r>
            <a:r>
              <a:rPr lang="tr-TR" b="0" dirty="0"/>
              <a:t> kompleksinin bir parçası olarak gün boyu misafirlerimizin istifade edeceği alternatif bir havuz olarak hizmet </a:t>
            </a:r>
            <a:r>
              <a:rPr lang="tr-TR" b="0" dirty="0" smtClean="0"/>
              <a:t>vermektedir</a:t>
            </a:r>
            <a:endParaRPr lang="tr-TR" dirty="0"/>
          </a:p>
        </p:txBody>
      </p:sp>
      <p:pic>
        <p:nvPicPr>
          <p:cNvPr id="4" name="Resim 3" descr="C:\Users\Rmdgr2\Desktop\unnamed.jpg"/>
          <p:cNvPicPr/>
          <p:nvPr/>
        </p:nvPicPr>
        <p:blipFill>
          <a:blip r:embed="rId2">
            <a:extLst>
              <a:ext uri="{28A0092B-C50C-407E-A947-70E740481C1C}">
                <a14:useLocalDpi xmlns:a14="http://schemas.microsoft.com/office/drawing/2010/main" val="0"/>
              </a:ext>
            </a:extLst>
          </a:blip>
          <a:srcRect/>
          <a:stretch>
            <a:fillRect/>
          </a:stretch>
        </p:blipFill>
        <p:spPr bwMode="auto">
          <a:xfrm>
            <a:off x="179512" y="116632"/>
            <a:ext cx="2051720" cy="792088"/>
          </a:xfrm>
          <a:prstGeom prst="rect">
            <a:avLst/>
          </a:prstGeom>
          <a:noFill/>
          <a:ln>
            <a:noFill/>
          </a:ln>
        </p:spPr>
      </p:pic>
    </p:spTree>
    <p:extLst>
      <p:ext uri="{BB962C8B-B14F-4D97-AF65-F5344CB8AC3E}">
        <p14:creationId xmlns:p14="http://schemas.microsoft.com/office/powerpoint/2010/main" val="103522821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endParaRPr lang="tr-TR"/>
          </a:p>
        </p:txBody>
      </p:sp>
      <p:pic>
        <p:nvPicPr>
          <p:cNvPr id="4" name="İçerik Yer Tutucusu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79512" y="116632"/>
            <a:ext cx="3960440" cy="3456384"/>
          </a:xfrm>
        </p:spPr>
      </p:pic>
      <p:pic>
        <p:nvPicPr>
          <p:cNvPr id="5" name="Resim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79512" y="3668476"/>
            <a:ext cx="3960440" cy="3024337"/>
          </a:xfrm>
          <a:prstGeom prst="rect">
            <a:avLst/>
          </a:prstGeom>
        </p:spPr>
      </p:pic>
      <p:pic>
        <p:nvPicPr>
          <p:cNvPr id="6" name="Resim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355977" y="116633"/>
            <a:ext cx="4464496" cy="3456383"/>
          </a:xfrm>
          <a:prstGeom prst="rect">
            <a:avLst/>
          </a:prstGeom>
        </p:spPr>
      </p:pic>
      <p:pic>
        <p:nvPicPr>
          <p:cNvPr id="7" name="Resim 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355978" y="3665984"/>
            <a:ext cx="4464496" cy="3026829"/>
          </a:xfrm>
          <a:prstGeom prst="rect">
            <a:avLst/>
          </a:prstGeom>
        </p:spPr>
      </p:pic>
    </p:spTree>
    <p:extLst>
      <p:ext uri="{BB962C8B-B14F-4D97-AF65-F5344CB8AC3E}">
        <p14:creationId xmlns:p14="http://schemas.microsoft.com/office/powerpoint/2010/main" val="3138936524"/>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Açılar">
  <a:themeElements>
    <a:clrScheme name="Açılar">
      <a:dk1>
        <a:srgbClr val="000000"/>
      </a:dk1>
      <a:lt1>
        <a:srgbClr val="FFFFFF"/>
      </a:lt1>
      <a:dk2>
        <a:srgbClr val="434342"/>
      </a:dk2>
      <a:lt2>
        <a:srgbClr val="CDD7D9"/>
      </a:lt2>
      <a:accent1>
        <a:srgbClr val="797B7E"/>
      </a:accent1>
      <a:accent2>
        <a:srgbClr val="F96A1B"/>
      </a:accent2>
      <a:accent3>
        <a:srgbClr val="08A1D9"/>
      </a:accent3>
      <a:accent4>
        <a:srgbClr val="7C984A"/>
      </a:accent4>
      <a:accent5>
        <a:srgbClr val="C2AD8D"/>
      </a:accent5>
      <a:accent6>
        <a:srgbClr val="506E94"/>
      </a:accent6>
      <a:hlink>
        <a:srgbClr val="5F5F5F"/>
      </a:hlink>
      <a:folHlink>
        <a:srgbClr val="969696"/>
      </a:folHlink>
    </a:clrScheme>
    <a:fontScheme name="Açılar">
      <a:majorFont>
        <a:latin typeface="Franklin Gothic Medium"/>
        <a:ea typeface=""/>
        <a:cs typeface=""/>
        <a:font script="Jpan" typeface="HG創英角ｺﾞｼｯｸUB"/>
        <a:font script="Hang" typeface="돋움"/>
        <a:font script="Hans" typeface="微软雅黑"/>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Franklin Gothic Book"/>
        <a:ea typeface=""/>
        <a:cs typeface=""/>
        <a:font script="Jpan" typeface="ＭＳ Ｐゴシック"/>
        <a:font script="Hang" typeface="맑은 고딕"/>
        <a:font script="Hans" typeface="隶书"/>
        <a:font script="Hant" typeface="新細明體"/>
        <a:font script="Arab" typeface="Arial"/>
        <a:font script="Hebr" typeface="Arial"/>
        <a:font script="Thai" typeface="Cord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Açıla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prst="angle"/>
            <a:contourClr>
              <a:schemeClr val="phClr">
                <a:shade val="25000"/>
                <a:satMod val="150000"/>
              </a:schemeClr>
            </a:contourClr>
          </a:sp3d>
        </a:effectStyle>
      </a:effectStyleLst>
      <a:bgFillStyleLst>
        <a:solidFill>
          <a:schemeClr val="phClr"/>
        </a:solidFill>
        <a:blipFill rotWithShape="1">
          <a:blip xmlns:r="http://schemas.openxmlformats.org/officeDocument/2006/relationships" r:embed="rId1">
            <a:duotone>
              <a:schemeClr val="phClr">
                <a:tint val="90000"/>
                <a:shade val="85000"/>
              </a:schemeClr>
              <a:schemeClr val="phClr">
                <a:tint val="95000"/>
                <a:shade val="99000"/>
              </a:schemeClr>
            </a:duotone>
          </a:blip>
          <a:tile tx="0" ty="0" sx="100000" sy="100000" flip="none" algn="tl"/>
        </a:blipFill>
        <a:blipFill rotWithShape="1">
          <a:blip xmlns:r="http://schemas.openxmlformats.org/officeDocument/2006/relationships" r:embed="rId2">
            <a:duotone>
              <a:schemeClr val="phClr">
                <a:tint val="93000"/>
                <a:shade val="85000"/>
              </a:schemeClr>
              <a:schemeClr val="phClr">
                <a:tint val="96000"/>
                <a:shade val="99000"/>
              </a:schemeClr>
            </a:duotone>
          </a:blip>
          <a:tile tx="0" ty="0" sx="90000" sy="90000" flip="none" algn="tl"/>
        </a:blipFill>
      </a:bgFillStyleLst>
    </a:fmtScheme>
  </a:themeElements>
  <a:objectDefaults/>
  <a:extraClrSchemeLst/>
</a:theme>
</file>

<file path=ppt/theme/theme2.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xml><?xml version="1.0" encoding="utf-8"?>
<a:themeOverride xmlns:a="http://schemas.openxmlformats.org/drawingml/2006/main">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emplate>Angles</Template>
  <TotalTime>1215</TotalTime>
  <Words>2797</Words>
  <Application>Microsoft Office PowerPoint</Application>
  <PresentationFormat>Ekran Gösterisi (4:3)</PresentationFormat>
  <Paragraphs>364</Paragraphs>
  <Slides>44</Slides>
  <Notes>0</Notes>
  <HiddenSlides>0</HiddenSlides>
  <MMClips>0</MMClips>
  <ScaleCrop>false</ScaleCrop>
  <HeadingPairs>
    <vt:vector size="4" baseType="variant">
      <vt:variant>
        <vt:lpstr>Tema</vt:lpstr>
      </vt:variant>
      <vt:variant>
        <vt:i4>1</vt:i4>
      </vt:variant>
      <vt:variant>
        <vt:lpstr>Slayt Başlıkları</vt:lpstr>
      </vt:variant>
      <vt:variant>
        <vt:i4>44</vt:i4>
      </vt:variant>
    </vt:vector>
  </HeadingPairs>
  <TitlesOfParts>
    <vt:vector size="45" baseType="lpstr">
      <vt:lpstr>Açılar</vt:lpstr>
      <vt:lpstr>RAMADA RESORT BY WYNDHAM SİDE  SÜRDÜRÜLEBİLİRLİK RAPORU </vt:lpstr>
      <vt:lpstr>PowerPoint Sunusu</vt:lpstr>
      <vt:lpstr>İÇİNDEKİLER</vt:lpstr>
      <vt:lpstr>PowerPoint Sunusu</vt:lpstr>
      <vt:lpstr>PowerPoint Sunusu</vt:lpstr>
      <vt:lpstr>SÜRDÜRÜLEBİLİRLİK RAPORU HAKKINDA</vt:lpstr>
      <vt:lpstr>PowerPoint Sunusu</vt:lpstr>
      <vt:lpstr>PowerPoint Sunusu</vt:lpstr>
      <vt:lpstr>PowerPoint Sunusu</vt:lpstr>
      <vt:lpstr> Ramada Resort  By  Wyndham SİDE SÜRDÜRÜLEBİLİRLİK MESAJI</vt:lpstr>
      <vt:lpstr>PowerPoint Sunusu</vt:lpstr>
      <vt:lpstr> polİtİkalarIMIZ </vt:lpstr>
      <vt:lpstr>PowerPoint Sunusu</vt:lpstr>
      <vt:lpstr>PowerPoint Sunusu</vt:lpstr>
      <vt:lpstr>PowerPoint Sunusu</vt:lpstr>
      <vt:lpstr>PowerPoint Sunusu</vt:lpstr>
      <vt:lpstr>PowerPoint Sunusu</vt:lpstr>
      <vt:lpstr>atIk yönetimi</vt:lpstr>
      <vt:lpstr>atIk yönetimi</vt:lpstr>
      <vt:lpstr>Geri dönüşüm miktarlarI</vt:lpstr>
      <vt:lpstr>KİMYASAL KULLANIMI</vt:lpstr>
      <vt:lpstr>KARBON SALINIMI</vt:lpstr>
      <vt:lpstr>Kaynak tüketimi</vt:lpstr>
      <vt:lpstr>PowerPoint Sunusu</vt:lpstr>
      <vt:lpstr>2023 ELEKTRİK TÜKETİMİ</vt:lpstr>
      <vt:lpstr>2023 lng tÜKETİMİ</vt:lpstr>
      <vt:lpstr>Su TÜKETİMİ</vt:lpstr>
      <vt:lpstr>2023 YILI SU TÜKETİM</vt:lpstr>
      <vt:lpstr>DOĞAL HAYATI KORUMA</vt:lpstr>
      <vt:lpstr>PowerPoint Sunusu</vt:lpstr>
      <vt:lpstr>ÇEVRESEL ÖNCELİKLERİMİZ</vt:lpstr>
      <vt:lpstr>ÇALIŞMA HAYATIMIZ</vt:lpstr>
      <vt:lpstr>ÇALIŞAN PROFİLİMİZ</vt:lpstr>
      <vt:lpstr>PowerPoint Sunusu</vt:lpstr>
      <vt:lpstr>2023 YILI ÇALIŞAN VE YÖNETİCİ BÖLGESEL İSTİHDAM</vt:lpstr>
      <vt:lpstr>EĞİTİMLERİMİZ</vt:lpstr>
      <vt:lpstr>2023 YILI VERİLEN EĞİTİMLER</vt:lpstr>
      <vt:lpstr>PowerPoint Sunusu</vt:lpstr>
      <vt:lpstr>Personele sunulan imkanlar</vt:lpstr>
      <vt:lpstr>PowerPoint Sunusu</vt:lpstr>
      <vt:lpstr>Sosyal sorumluluklarImIz</vt:lpstr>
      <vt:lpstr>KÜLTÜREL MİRASIN KORUNMASI VE TANITIM FAALİYETLERİMİZ</vt:lpstr>
      <vt:lpstr>KÜLTÜREL MİRASIN KORUNMASI VE TANITIM FAALİYETLERİMİZ</vt:lpstr>
      <vt:lpstr>PowerPoint Sunusu</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RAMADA RESORT BY WYNDHAM SİDE SÜRDÜRÜLEBİLİRLİK RAPORU </dc:title>
  <dc:creator>Ramada Reservation 2</dc:creator>
  <cp:lastModifiedBy>Osman ÇOLAK</cp:lastModifiedBy>
  <cp:revision>84</cp:revision>
  <dcterms:created xsi:type="dcterms:W3CDTF">2023-11-03T09:05:23Z</dcterms:created>
  <dcterms:modified xsi:type="dcterms:W3CDTF">2023-11-29T07:18:29Z</dcterms:modified>
</cp:coreProperties>
</file>